
<file path=[Content_Types].xml><?xml version="1.0" encoding="utf-8"?>
<Types xmlns="http://schemas.openxmlformats.org/package/2006/content-types">
  <Default Extension="docx" ContentType="application/vnd.openxmlformats-officedocument.wordprocessingml.documen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316" r:id="rId3"/>
    <p:sldId id="302" r:id="rId4"/>
    <p:sldId id="258" r:id="rId5"/>
    <p:sldId id="311" r:id="rId6"/>
    <p:sldId id="312" r:id="rId7"/>
    <p:sldId id="317" r:id="rId8"/>
    <p:sldId id="319" r:id="rId9"/>
    <p:sldId id="320" r:id="rId10"/>
    <p:sldId id="318" r:id="rId11"/>
    <p:sldId id="313" r:id="rId12"/>
    <p:sldId id="307" r:id="rId13"/>
    <p:sldId id="32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1" Type="http://schemas.openxmlformats.org/officeDocument/2006/relationships/hyperlink" Target="https://www.southtynesidesafeguardingappp.co.uk/types-and-indicators-of-abuse-and-neglect/" TargetMode="External"/></Relationships>
</file>

<file path=ppt/diagrams/_rels/drawing3.xml.rels><?xml version="1.0" encoding="UTF-8" standalone="yes"?>
<Relationships xmlns="http://schemas.openxmlformats.org/package/2006/relationships"><Relationship Id="rId1" Type="http://schemas.openxmlformats.org/officeDocument/2006/relationships/hyperlink" Target="https://www.southtynesidesafeguardingappp.co.uk/types-and-indicators-of-abuse-and-neglect/"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0F79FC-2774-435A-9DE5-BC3A847DFE2A}" type="doc">
      <dgm:prSet loTypeId="urn:microsoft.com/office/officeart/2016/7/layout/RepeatingBendingProcessNew" loCatId="process" qsTypeId="urn:microsoft.com/office/officeart/2005/8/quickstyle/simple1" qsCatId="simple" csTypeId="urn:microsoft.com/office/officeart/2005/8/colors/colorful5" csCatId="colorful" phldr="1"/>
      <dgm:spPr/>
      <dgm:t>
        <a:bodyPr/>
        <a:lstStyle/>
        <a:p>
          <a:endParaRPr lang="en-US"/>
        </a:p>
      </dgm:t>
    </dgm:pt>
    <dgm:pt modelId="{AC61AEDB-EE5C-4E49-A520-A2CBF7AA733A}">
      <dgm:prSet/>
      <dgm:spPr/>
      <dgm:t>
        <a:bodyPr/>
        <a:lstStyle/>
        <a:p>
          <a:r>
            <a:rPr lang="en-GB" dirty="0">
              <a:solidFill>
                <a:schemeClr val="tx1"/>
              </a:solidFill>
            </a:rPr>
            <a:t>Ensure that local safeguarding arrangements are in place as defined by the Care Act 2014 and relevant statutory guidance</a:t>
          </a:r>
          <a:endParaRPr lang="en-US" dirty="0">
            <a:solidFill>
              <a:schemeClr val="tx1"/>
            </a:solidFill>
          </a:endParaRPr>
        </a:p>
      </dgm:t>
    </dgm:pt>
    <dgm:pt modelId="{52B1B937-0B15-45C1-9975-B6A54AF1B680}" type="parTrans" cxnId="{7DD98E0E-8C5E-4E70-862B-AE092860F591}">
      <dgm:prSet/>
      <dgm:spPr/>
      <dgm:t>
        <a:bodyPr/>
        <a:lstStyle/>
        <a:p>
          <a:endParaRPr lang="en-US"/>
        </a:p>
      </dgm:t>
    </dgm:pt>
    <dgm:pt modelId="{759B7C56-6B19-45D3-A41C-6C59A9CDEA88}" type="sibTrans" cxnId="{7DD98E0E-8C5E-4E70-862B-AE092860F591}">
      <dgm:prSet/>
      <dgm:spPr/>
      <dgm:t>
        <a:bodyPr/>
        <a:lstStyle/>
        <a:p>
          <a:endParaRPr lang="en-US"/>
        </a:p>
      </dgm:t>
    </dgm:pt>
    <dgm:pt modelId="{81223396-21FF-4A3B-9A12-7CD038462FF8}">
      <dgm:prSet/>
      <dgm:spPr/>
      <dgm:t>
        <a:bodyPr/>
        <a:lstStyle/>
        <a:p>
          <a:r>
            <a:rPr lang="en-US" dirty="0">
              <a:solidFill>
                <a:schemeClr val="tx1"/>
              </a:solidFill>
            </a:rPr>
            <a:t>Leading adult safeguarding arrangements across its locality, overseeing and coordinating the effectiveness of the safeguarding work of its member and partner agencies</a:t>
          </a:r>
        </a:p>
      </dgm:t>
    </dgm:pt>
    <dgm:pt modelId="{D2500E37-3758-4375-8F5D-B838AC33719E}" type="parTrans" cxnId="{225C74AA-DD2C-4B8A-9A9B-A3953EF451DC}">
      <dgm:prSet/>
      <dgm:spPr/>
      <dgm:t>
        <a:bodyPr/>
        <a:lstStyle/>
        <a:p>
          <a:endParaRPr lang="en-US"/>
        </a:p>
      </dgm:t>
    </dgm:pt>
    <dgm:pt modelId="{D8E94855-A3CB-41AD-819C-12783013D07E}" type="sibTrans" cxnId="{225C74AA-DD2C-4B8A-9A9B-A3953EF451DC}">
      <dgm:prSet/>
      <dgm:spPr/>
      <dgm:t>
        <a:bodyPr/>
        <a:lstStyle/>
        <a:p>
          <a:endParaRPr lang="en-US"/>
        </a:p>
      </dgm:t>
    </dgm:pt>
    <dgm:pt modelId="{682AC97D-8076-416F-A513-95F293FD596D}">
      <dgm:prSet/>
      <dgm:spPr/>
      <dgm:t>
        <a:bodyPr/>
        <a:lstStyle/>
        <a:p>
          <a:r>
            <a:rPr lang="en-US" dirty="0">
              <a:solidFill>
                <a:schemeClr val="tx1"/>
              </a:solidFill>
            </a:rPr>
            <a:t>Working collaboratively to prevent abuse and neglect where possible</a:t>
          </a:r>
        </a:p>
      </dgm:t>
    </dgm:pt>
    <dgm:pt modelId="{6C318DCF-FE9D-406E-BE9A-FCC997AAA642}" type="parTrans" cxnId="{2CFEF581-4EBF-4CC8-8B43-45E01C90D0EB}">
      <dgm:prSet/>
      <dgm:spPr/>
      <dgm:t>
        <a:bodyPr/>
        <a:lstStyle/>
        <a:p>
          <a:endParaRPr lang="en-US"/>
        </a:p>
      </dgm:t>
    </dgm:pt>
    <dgm:pt modelId="{19B29FD0-C823-4173-9894-20A385785673}" type="sibTrans" cxnId="{2CFEF581-4EBF-4CC8-8B43-45E01C90D0EB}">
      <dgm:prSet/>
      <dgm:spPr/>
      <dgm:t>
        <a:bodyPr/>
        <a:lstStyle/>
        <a:p>
          <a:endParaRPr lang="en-US"/>
        </a:p>
      </dgm:t>
    </dgm:pt>
    <dgm:pt modelId="{67E094EB-3EE8-4F55-8A2B-045F54B11B29}">
      <dgm:prSet/>
      <dgm:spPr/>
      <dgm:t>
        <a:bodyPr/>
        <a:lstStyle/>
        <a:p>
          <a:r>
            <a:rPr lang="en-GB" dirty="0">
              <a:solidFill>
                <a:schemeClr val="tx1"/>
              </a:solidFill>
            </a:rPr>
            <a:t>Ensuring that  agencies and individuals give timely and proportionate responses when abuse or neglect have occurred</a:t>
          </a:r>
          <a:endParaRPr lang="en-US" dirty="0">
            <a:solidFill>
              <a:schemeClr val="tx1"/>
            </a:solidFill>
          </a:endParaRPr>
        </a:p>
      </dgm:t>
    </dgm:pt>
    <dgm:pt modelId="{ADC56A7E-FC85-454C-9467-B8B17FE13717}" type="parTrans" cxnId="{0934364E-25BB-461C-9E43-21B49AA59FF9}">
      <dgm:prSet/>
      <dgm:spPr/>
      <dgm:t>
        <a:bodyPr/>
        <a:lstStyle/>
        <a:p>
          <a:endParaRPr lang="en-US"/>
        </a:p>
      </dgm:t>
    </dgm:pt>
    <dgm:pt modelId="{296B81A3-8652-4C4B-B914-035A1F4286CF}" type="sibTrans" cxnId="{0934364E-25BB-461C-9E43-21B49AA59FF9}">
      <dgm:prSet/>
      <dgm:spPr/>
      <dgm:t>
        <a:bodyPr/>
        <a:lstStyle/>
        <a:p>
          <a:endParaRPr lang="en-US"/>
        </a:p>
      </dgm:t>
    </dgm:pt>
    <dgm:pt modelId="{2109A1F9-CEDD-430D-BF32-6840C5118513}">
      <dgm:prSet/>
      <dgm:spPr/>
      <dgm:t>
        <a:bodyPr/>
        <a:lstStyle/>
        <a:p>
          <a:r>
            <a:rPr lang="en-GB" dirty="0">
              <a:solidFill>
                <a:schemeClr val="tx1"/>
              </a:solidFill>
            </a:rPr>
            <a:t>Ensuring that safeguarding practice is continuously improving and enhancing the quality of life of adults in its area</a:t>
          </a:r>
          <a:endParaRPr lang="en-US" dirty="0">
            <a:solidFill>
              <a:schemeClr val="tx1"/>
            </a:solidFill>
          </a:endParaRPr>
        </a:p>
      </dgm:t>
    </dgm:pt>
    <dgm:pt modelId="{7A871403-4F7A-413D-86FF-C29DB9B16C5C}" type="parTrans" cxnId="{B359269C-39F6-4AAC-9F78-FBC3716AEFBA}">
      <dgm:prSet/>
      <dgm:spPr/>
      <dgm:t>
        <a:bodyPr/>
        <a:lstStyle/>
        <a:p>
          <a:endParaRPr lang="en-US"/>
        </a:p>
      </dgm:t>
    </dgm:pt>
    <dgm:pt modelId="{9E1FB7EE-A8EA-4175-B74F-735CE21CE6E2}" type="sibTrans" cxnId="{B359269C-39F6-4AAC-9F78-FBC3716AEFBA}">
      <dgm:prSet/>
      <dgm:spPr/>
      <dgm:t>
        <a:bodyPr/>
        <a:lstStyle/>
        <a:p>
          <a:endParaRPr lang="en-US"/>
        </a:p>
      </dgm:t>
    </dgm:pt>
    <dgm:pt modelId="{E2234F08-8BBC-4A3F-AC2D-AEC100592CE1}">
      <dgm:prSet/>
      <dgm:spPr/>
      <dgm:t>
        <a:bodyPr/>
        <a:lstStyle/>
        <a:p>
          <a:r>
            <a:rPr lang="en-GB" dirty="0">
              <a:solidFill>
                <a:schemeClr val="tx1"/>
              </a:solidFill>
            </a:rPr>
            <a:t>Ensuring that safeguarding practice is person-centred and outcome-focussed </a:t>
          </a:r>
          <a:endParaRPr lang="en-US" dirty="0">
            <a:solidFill>
              <a:schemeClr val="tx1"/>
            </a:solidFill>
          </a:endParaRPr>
        </a:p>
      </dgm:t>
    </dgm:pt>
    <dgm:pt modelId="{0CC58738-3BB8-4DA9-B781-33FEFC827068}" type="parTrans" cxnId="{590D959E-D445-43BC-8B81-58355375C438}">
      <dgm:prSet/>
      <dgm:spPr/>
      <dgm:t>
        <a:bodyPr/>
        <a:lstStyle/>
        <a:p>
          <a:endParaRPr lang="en-GB"/>
        </a:p>
      </dgm:t>
    </dgm:pt>
    <dgm:pt modelId="{4F7385D2-8499-4E83-BE73-653B3EDD3BA4}" type="sibTrans" cxnId="{590D959E-D445-43BC-8B81-58355375C438}">
      <dgm:prSet/>
      <dgm:spPr/>
      <dgm:t>
        <a:bodyPr/>
        <a:lstStyle/>
        <a:p>
          <a:endParaRPr lang="en-GB"/>
        </a:p>
      </dgm:t>
    </dgm:pt>
    <dgm:pt modelId="{C74CFCC8-596E-43B4-9224-E87A5E241BFF}" type="pres">
      <dgm:prSet presAssocID="{5A0F79FC-2774-435A-9DE5-BC3A847DFE2A}" presName="Name0" presStyleCnt="0">
        <dgm:presLayoutVars>
          <dgm:dir/>
          <dgm:resizeHandles val="exact"/>
        </dgm:presLayoutVars>
      </dgm:prSet>
      <dgm:spPr/>
    </dgm:pt>
    <dgm:pt modelId="{393643F7-2A59-4472-9910-E375568474CE}" type="pres">
      <dgm:prSet presAssocID="{AC61AEDB-EE5C-4E49-A520-A2CBF7AA733A}" presName="node" presStyleLbl="node1" presStyleIdx="0" presStyleCnt="6">
        <dgm:presLayoutVars>
          <dgm:bulletEnabled val="1"/>
        </dgm:presLayoutVars>
      </dgm:prSet>
      <dgm:spPr/>
    </dgm:pt>
    <dgm:pt modelId="{D6845586-1182-4FE6-8950-27F23B381A4E}" type="pres">
      <dgm:prSet presAssocID="{759B7C56-6B19-45D3-A41C-6C59A9CDEA88}" presName="sibTrans" presStyleLbl="sibTrans1D1" presStyleIdx="0" presStyleCnt="5"/>
      <dgm:spPr/>
    </dgm:pt>
    <dgm:pt modelId="{2854592A-FD05-4E80-B1B1-31339691BAAF}" type="pres">
      <dgm:prSet presAssocID="{759B7C56-6B19-45D3-A41C-6C59A9CDEA88}" presName="connectorText" presStyleLbl="sibTrans1D1" presStyleIdx="0" presStyleCnt="5"/>
      <dgm:spPr/>
    </dgm:pt>
    <dgm:pt modelId="{D061D03C-5C52-494B-BF9A-97F1375003BD}" type="pres">
      <dgm:prSet presAssocID="{81223396-21FF-4A3B-9A12-7CD038462FF8}" presName="node" presStyleLbl="node1" presStyleIdx="1" presStyleCnt="6">
        <dgm:presLayoutVars>
          <dgm:bulletEnabled val="1"/>
        </dgm:presLayoutVars>
      </dgm:prSet>
      <dgm:spPr/>
    </dgm:pt>
    <dgm:pt modelId="{43029D88-5365-4DC9-A5F0-BB3265FA226C}" type="pres">
      <dgm:prSet presAssocID="{D8E94855-A3CB-41AD-819C-12783013D07E}" presName="sibTrans" presStyleLbl="sibTrans1D1" presStyleIdx="1" presStyleCnt="5"/>
      <dgm:spPr/>
    </dgm:pt>
    <dgm:pt modelId="{237F3D6E-9298-423B-AED2-7FFE8C4BA065}" type="pres">
      <dgm:prSet presAssocID="{D8E94855-A3CB-41AD-819C-12783013D07E}" presName="connectorText" presStyleLbl="sibTrans1D1" presStyleIdx="1" presStyleCnt="5"/>
      <dgm:spPr/>
    </dgm:pt>
    <dgm:pt modelId="{3E530B7A-2405-499A-AB3E-33597FF931A9}" type="pres">
      <dgm:prSet presAssocID="{E2234F08-8BBC-4A3F-AC2D-AEC100592CE1}" presName="node" presStyleLbl="node1" presStyleIdx="2" presStyleCnt="6">
        <dgm:presLayoutVars>
          <dgm:bulletEnabled val="1"/>
        </dgm:presLayoutVars>
      </dgm:prSet>
      <dgm:spPr/>
    </dgm:pt>
    <dgm:pt modelId="{44A287CD-9B2C-466C-9060-6791362206EC}" type="pres">
      <dgm:prSet presAssocID="{4F7385D2-8499-4E83-BE73-653B3EDD3BA4}" presName="sibTrans" presStyleLbl="sibTrans1D1" presStyleIdx="2" presStyleCnt="5"/>
      <dgm:spPr/>
    </dgm:pt>
    <dgm:pt modelId="{0701B6D4-2071-4E99-9EB3-6E113721A402}" type="pres">
      <dgm:prSet presAssocID="{4F7385D2-8499-4E83-BE73-653B3EDD3BA4}" presName="connectorText" presStyleLbl="sibTrans1D1" presStyleIdx="2" presStyleCnt="5"/>
      <dgm:spPr/>
    </dgm:pt>
    <dgm:pt modelId="{992F7D54-7BF0-4B45-B18D-CD51FDC5EF4A}" type="pres">
      <dgm:prSet presAssocID="{682AC97D-8076-416F-A513-95F293FD596D}" presName="node" presStyleLbl="node1" presStyleIdx="3" presStyleCnt="6">
        <dgm:presLayoutVars>
          <dgm:bulletEnabled val="1"/>
        </dgm:presLayoutVars>
      </dgm:prSet>
      <dgm:spPr/>
    </dgm:pt>
    <dgm:pt modelId="{3B8E95E4-598D-4B06-AC1E-7BC08F9E25C0}" type="pres">
      <dgm:prSet presAssocID="{19B29FD0-C823-4173-9894-20A385785673}" presName="sibTrans" presStyleLbl="sibTrans1D1" presStyleIdx="3" presStyleCnt="5"/>
      <dgm:spPr/>
    </dgm:pt>
    <dgm:pt modelId="{B37B59FD-C26F-4CCC-9F34-3C50FD81F61D}" type="pres">
      <dgm:prSet presAssocID="{19B29FD0-C823-4173-9894-20A385785673}" presName="connectorText" presStyleLbl="sibTrans1D1" presStyleIdx="3" presStyleCnt="5"/>
      <dgm:spPr/>
    </dgm:pt>
    <dgm:pt modelId="{B230156E-9BD5-4B20-B194-4D67EC3D822E}" type="pres">
      <dgm:prSet presAssocID="{67E094EB-3EE8-4F55-8A2B-045F54B11B29}" presName="node" presStyleLbl="node1" presStyleIdx="4" presStyleCnt="6">
        <dgm:presLayoutVars>
          <dgm:bulletEnabled val="1"/>
        </dgm:presLayoutVars>
      </dgm:prSet>
      <dgm:spPr/>
    </dgm:pt>
    <dgm:pt modelId="{4CF04B8C-9512-4AF5-83AE-87631483BD59}" type="pres">
      <dgm:prSet presAssocID="{296B81A3-8652-4C4B-B914-035A1F4286CF}" presName="sibTrans" presStyleLbl="sibTrans1D1" presStyleIdx="4" presStyleCnt="5"/>
      <dgm:spPr/>
    </dgm:pt>
    <dgm:pt modelId="{E6451FEA-8D8B-45EF-9E42-6416C5551B03}" type="pres">
      <dgm:prSet presAssocID="{296B81A3-8652-4C4B-B914-035A1F4286CF}" presName="connectorText" presStyleLbl="sibTrans1D1" presStyleIdx="4" presStyleCnt="5"/>
      <dgm:spPr/>
    </dgm:pt>
    <dgm:pt modelId="{256C003C-AEEA-4F6A-8622-4EAB2C3ECAD8}" type="pres">
      <dgm:prSet presAssocID="{2109A1F9-CEDD-430D-BF32-6840C5118513}" presName="node" presStyleLbl="node1" presStyleIdx="5" presStyleCnt="6">
        <dgm:presLayoutVars>
          <dgm:bulletEnabled val="1"/>
        </dgm:presLayoutVars>
      </dgm:prSet>
      <dgm:spPr/>
    </dgm:pt>
  </dgm:ptLst>
  <dgm:cxnLst>
    <dgm:cxn modelId="{5C3F1506-3BA5-4A05-A558-D1D2206869F4}" type="presOf" srcId="{296B81A3-8652-4C4B-B914-035A1F4286CF}" destId="{4CF04B8C-9512-4AF5-83AE-87631483BD59}" srcOrd="0" destOrd="0" presId="urn:microsoft.com/office/officeart/2016/7/layout/RepeatingBendingProcessNew"/>
    <dgm:cxn modelId="{7DD98E0E-8C5E-4E70-862B-AE092860F591}" srcId="{5A0F79FC-2774-435A-9DE5-BC3A847DFE2A}" destId="{AC61AEDB-EE5C-4E49-A520-A2CBF7AA733A}" srcOrd="0" destOrd="0" parTransId="{52B1B937-0B15-45C1-9975-B6A54AF1B680}" sibTransId="{759B7C56-6B19-45D3-A41C-6C59A9CDEA88}"/>
    <dgm:cxn modelId="{9A49652A-79EF-4779-9323-13653068381C}" type="presOf" srcId="{D8E94855-A3CB-41AD-819C-12783013D07E}" destId="{237F3D6E-9298-423B-AED2-7FFE8C4BA065}" srcOrd="1" destOrd="0" presId="urn:microsoft.com/office/officeart/2016/7/layout/RepeatingBendingProcessNew"/>
    <dgm:cxn modelId="{862D9A30-1661-4CA3-B2D5-59984E386DC1}" type="presOf" srcId="{4F7385D2-8499-4E83-BE73-653B3EDD3BA4}" destId="{44A287CD-9B2C-466C-9060-6791362206EC}" srcOrd="0" destOrd="0" presId="urn:microsoft.com/office/officeart/2016/7/layout/RepeatingBendingProcessNew"/>
    <dgm:cxn modelId="{4537AD46-CDE6-4C95-9B64-FA2172BA2F6B}" type="presOf" srcId="{5A0F79FC-2774-435A-9DE5-BC3A847DFE2A}" destId="{C74CFCC8-596E-43B4-9224-E87A5E241BFF}" srcOrd="0" destOrd="0" presId="urn:microsoft.com/office/officeart/2016/7/layout/RepeatingBendingProcessNew"/>
    <dgm:cxn modelId="{5D82D169-F541-4821-AC9B-DA47192A1DA0}" type="presOf" srcId="{4F7385D2-8499-4E83-BE73-653B3EDD3BA4}" destId="{0701B6D4-2071-4E99-9EB3-6E113721A402}" srcOrd="1" destOrd="0" presId="urn:microsoft.com/office/officeart/2016/7/layout/RepeatingBendingProcessNew"/>
    <dgm:cxn modelId="{3A6F744B-4A72-438D-B313-157626DE7D97}" type="presOf" srcId="{759B7C56-6B19-45D3-A41C-6C59A9CDEA88}" destId="{2854592A-FD05-4E80-B1B1-31339691BAAF}" srcOrd="1" destOrd="0" presId="urn:microsoft.com/office/officeart/2016/7/layout/RepeatingBendingProcessNew"/>
    <dgm:cxn modelId="{6464AA6B-19A1-4060-BA99-B99CBD277E9A}" type="presOf" srcId="{682AC97D-8076-416F-A513-95F293FD596D}" destId="{992F7D54-7BF0-4B45-B18D-CD51FDC5EF4A}" srcOrd="0" destOrd="0" presId="urn:microsoft.com/office/officeart/2016/7/layout/RepeatingBendingProcessNew"/>
    <dgm:cxn modelId="{48EC306E-4AD7-4809-83FD-55A6F1BEBB7A}" type="presOf" srcId="{AC61AEDB-EE5C-4E49-A520-A2CBF7AA733A}" destId="{393643F7-2A59-4472-9910-E375568474CE}" srcOrd="0" destOrd="0" presId="urn:microsoft.com/office/officeart/2016/7/layout/RepeatingBendingProcessNew"/>
    <dgm:cxn modelId="{0934364E-25BB-461C-9E43-21B49AA59FF9}" srcId="{5A0F79FC-2774-435A-9DE5-BC3A847DFE2A}" destId="{67E094EB-3EE8-4F55-8A2B-045F54B11B29}" srcOrd="4" destOrd="0" parTransId="{ADC56A7E-FC85-454C-9467-B8B17FE13717}" sibTransId="{296B81A3-8652-4C4B-B914-035A1F4286CF}"/>
    <dgm:cxn modelId="{DC2CA574-0586-41BB-B26A-B919ACA79803}" type="presOf" srcId="{296B81A3-8652-4C4B-B914-035A1F4286CF}" destId="{E6451FEA-8D8B-45EF-9E42-6416C5551B03}" srcOrd="1" destOrd="0" presId="urn:microsoft.com/office/officeart/2016/7/layout/RepeatingBendingProcessNew"/>
    <dgm:cxn modelId="{2CFEF581-4EBF-4CC8-8B43-45E01C90D0EB}" srcId="{5A0F79FC-2774-435A-9DE5-BC3A847DFE2A}" destId="{682AC97D-8076-416F-A513-95F293FD596D}" srcOrd="3" destOrd="0" parTransId="{6C318DCF-FE9D-406E-BE9A-FCC997AAA642}" sibTransId="{19B29FD0-C823-4173-9894-20A385785673}"/>
    <dgm:cxn modelId="{A8755882-61F7-4D9E-9129-066CB2A8C15F}" type="presOf" srcId="{67E094EB-3EE8-4F55-8A2B-045F54B11B29}" destId="{B230156E-9BD5-4B20-B194-4D67EC3D822E}" srcOrd="0" destOrd="0" presId="urn:microsoft.com/office/officeart/2016/7/layout/RepeatingBendingProcessNew"/>
    <dgm:cxn modelId="{7EC91889-2D63-4D16-9B19-4620D92AABA3}" type="presOf" srcId="{759B7C56-6B19-45D3-A41C-6C59A9CDEA88}" destId="{D6845586-1182-4FE6-8950-27F23B381A4E}" srcOrd="0" destOrd="0" presId="urn:microsoft.com/office/officeart/2016/7/layout/RepeatingBendingProcessNew"/>
    <dgm:cxn modelId="{89D4F594-C526-4AB6-94B4-5283196AFC50}" type="presOf" srcId="{2109A1F9-CEDD-430D-BF32-6840C5118513}" destId="{256C003C-AEEA-4F6A-8622-4EAB2C3ECAD8}" srcOrd="0" destOrd="0" presId="urn:microsoft.com/office/officeart/2016/7/layout/RepeatingBendingProcessNew"/>
    <dgm:cxn modelId="{B359269C-39F6-4AAC-9F78-FBC3716AEFBA}" srcId="{5A0F79FC-2774-435A-9DE5-BC3A847DFE2A}" destId="{2109A1F9-CEDD-430D-BF32-6840C5118513}" srcOrd="5" destOrd="0" parTransId="{7A871403-4F7A-413D-86FF-C29DB9B16C5C}" sibTransId="{9E1FB7EE-A8EA-4175-B74F-735CE21CE6E2}"/>
    <dgm:cxn modelId="{08D4BE9C-2E7D-43B2-9F1E-F8D1A133BB52}" type="presOf" srcId="{D8E94855-A3CB-41AD-819C-12783013D07E}" destId="{43029D88-5365-4DC9-A5F0-BB3265FA226C}" srcOrd="0" destOrd="0" presId="urn:microsoft.com/office/officeart/2016/7/layout/RepeatingBendingProcessNew"/>
    <dgm:cxn modelId="{1DDF219E-EA93-43CF-AB27-8ECCEFA6544F}" type="presOf" srcId="{19B29FD0-C823-4173-9894-20A385785673}" destId="{3B8E95E4-598D-4B06-AC1E-7BC08F9E25C0}" srcOrd="0" destOrd="0" presId="urn:microsoft.com/office/officeart/2016/7/layout/RepeatingBendingProcessNew"/>
    <dgm:cxn modelId="{590D959E-D445-43BC-8B81-58355375C438}" srcId="{5A0F79FC-2774-435A-9DE5-BC3A847DFE2A}" destId="{E2234F08-8BBC-4A3F-AC2D-AEC100592CE1}" srcOrd="2" destOrd="0" parTransId="{0CC58738-3BB8-4DA9-B781-33FEFC827068}" sibTransId="{4F7385D2-8499-4E83-BE73-653B3EDD3BA4}"/>
    <dgm:cxn modelId="{225C74AA-DD2C-4B8A-9A9B-A3953EF451DC}" srcId="{5A0F79FC-2774-435A-9DE5-BC3A847DFE2A}" destId="{81223396-21FF-4A3B-9A12-7CD038462FF8}" srcOrd="1" destOrd="0" parTransId="{D2500E37-3758-4375-8F5D-B838AC33719E}" sibTransId="{D8E94855-A3CB-41AD-819C-12783013D07E}"/>
    <dgm:cxn modelId="{0E25A6E2-0BFC-4BA5-9D2C-AC1379433403}" type="presOf" srcId="{81223396-21FF-4A3B-9A12-7CD038462FF8}" destId="{D061D03C-5C52-494B-BF9A-97F1375003BD}" srcOrd="0" destOrd="0" presId="urn:microsoft.com/office/officeart/2016/7/layout/RepeatingBendingProcessNew"/>
    <dgm:cxn modelId="{B2919DE3-3D4D-41E5-BA2C-8CF24F026B8A}" type="presOf" srcId="{E2234F08-8BBC-4A3F-AC2D-AEC100592CE1}" destId="{3E530B7A-2405-499A-AB3E-33597FF931A9}" srcOrd="0" destOrd="0" presId="urn:microsoft.com/office/officeart/2016/7/layout/RepeatingBendingProcessNew"/>
    <dgm:cxn modelId="{72A04DEF-8A9E-46EE-AEC1-3C4914BB398D}" type="presOf" srcId="{19B29FD0-C823-4173-9894-20A385785673}" destId="{B37B59FD-C26F-4CCC-9F34-3C50FD81F61D}" srcOrd="1" destOrd="0" presId="urn:microsoft.com/office/officeart/2016/7/layout/RepeatingBendingProcessNew"/>
    <dgm:cxn modelId="{1861A7F2-2D38-44B4-ADBB-B688E948298F}" type="presParOf" srcId="{C74CFCC8-596E-43B4-9224-E87A5E241BFF}" destId="{393643F7-2A59-4472-9910-E375568474CE}" srcOrd="0" destOrd="0" presId="urn:microsoft.com/office/officeart/2016/7/layout/RepeatingBendingProcessNew"/>
    <dgm:cxn modelId="{7517346C-EDBC-4816-9F78-78FF1CAB9EFE}" type="presParOf" srcId="{C74CFCC8-596E-43B4-9224-E87A5E241BFF}" destId="{D6845586-1182-4FE6-8950-27F23B381A4E}" srcOrd="1" destOrd="0" presId="urn:microsoft.com/office/officeart/2016/7/layout/RepeatingBendingProcessNew"/>
    <dgm:cxn modelId="{924B6FB5-9543-428B-9B74-7A0FDEACDC48}" type="presParOf" srcId="{D6845586-1182-4FE6-8950-27F23B381A4E}" destId="{2854592A-FD05-4E80-B1B1-31339691BAAF}" srcOrd="0" destOrd="0" presId="urn:microsoft.com/office/officeart/2016/7/layout/RepeatingBendingProcessNew"/>
    <dgm:cxn modelId="{F7FE8693-D118-4E2E-8D70-8503CE1FE810}" type="presParOf" srcId="{C74CFCC8-596E-43B4-9224-E87A5E241BFF}" destId="{D061D03C-5C52-494B-BF9A-97F1375003BD}" srcOrd="2" destOrd="0" presId="urn:microsoft.com/office/officeart/2016/7/layout/RepeatingBendingProcessNew"/>
    <dgm:cxn modelId="{76C95D62-6419-4C30-9B32-07D7C3211B07}" type="presParOf" srcId="{C74CFCC8-596E-43B4-9224-E87A5E241BFF}" destId="{43029D88-5365-4DC9-A5F0-BB3265FA226C}" srcOrd="3" destOrd="0" presId="urn:microsoft.com/office/officeart/2016/7/layout/RepeatingBendingProcessNew"/>
    <dgm:cxn modelId="{EE982CB2-8111-465E-B858-7B2E00F03075}" type="presParOf" srcId="{43029D88-5365-4DC9-A5F0-BB3265FA226C}" destId="{237F3D6E-9298-423B-AED2-7FFE8C4BA065}" srcOrd="0" destOrd="0" presId="urn:microsoft.com/office/officeart/2016/7/layout/RepeatingBendingProcessNew"/>
    <dgm:cxn modelId="{C790AF9F-9181-46F0-A7C0-724853ED0450}" type="presParOf" srcId="{C74CFCC8-596E-43B4-9224-E87A5E241BFF}" destId="{3E530B7A-2405-499A-AB3E-33597FF931A9}" srcOrd="4" destOrd="0" presId="urn:microsoft.com/office/officeart/2016/7/layout/RepeatingBendingProcessNew"/>
    <dgm:cxn modelId="{A6267D21-BA78-404E-B545-E7EBADB227A1}" type="presParOf" srcId="{C74CFCC8-596E-43B4-9224-E87A5E241BFF}" destId="{44A287CD-9B2C-466C-9060-6791362206EC}" srcOrd="5" destOrd="0" presId="urn:microsoft.com/office/officeart/2016/7/layout/RepeatingBendingProcessNew"/>
    <dgm:cxn modelId="{9DCE7C1D-44D0-4525-8361-4DDFCFBCF8E7}" type="presParOf" srcId="{44A287CD-9B2C-466C-9060-6791362206EC}" destId="{0701B6D4-2071-4E99-9EB3-6E113721A402}" srcOrd="0" destOrd="0" presId="urn:microsoft.com/office/officeart/2016/7/layout/RepeatingBendingProcessNew"/>
    <dgm:cxn modelId="{1CCC714A-7FBE-4504-B942-41D1DE9D1DC0}" type="presParOf" srcId="{C74CFCC8-596E-43B4-9224-E87A5E241BFF}" destId="{992F7D54-7BF0-4B45-B18D-CD51FDC5EF4A}" srcOrd="6" destOrd="0" presId="urn:microsoft.com/office/officeart/2016/7/layout/RepeatingBendingProcessNew"/>
    <dgm:cxn modelId="{EC74346F-6597-4151-8143-297E5A520FFF}" type="presParOf" srcId="{C74CFCC8-596E-43B4-9224-E87A5E241BFF}" destId="{3B8E95E4-598D-4B06-AC1E-7BC08F9E25C0}" srcOrd="7" destOrd="0" presId="urn:microsoft.com/office/officeart/2016/7/layout/RepeatingBendingProcessNew"/>
    <dgm:cxn modelId="{A4A12B00-2174-4EEB-BD6F-C24BFA8EE518}" type="presParOf" srcId="{3B8E95E4-598D-4B06-AC1E-7BC08F9E25C0}" destId="{B37B59FD-C26F-4CCC-9F34-3C50FD81F61D}" srcOrd="0" destOrd="0" presId="urn:microsoft.com/office/officeart/2016/7/layout/RepeatingBendingProcessNew"/>
    <dgm:cxn modelId="{EAFD65A0-8F5C-45B1-81C1-D7817D6A411D}" type="presParOf" srcId="{C74CFCC8-596E-43B4-9224-E87A5E241BFF}" destId="{B230156E-9BD5-4B20-B194-4D67EC3D822E}" srcOrd="8" destOrd="0" presId="urn:microsoft.com/office/officeart/2016/7/layout/RepeatingBendingProcessNew"/>
    <dgm:cxn modelId="{8CBB432C-7CFE-4E88-ACBF-3648D00294EC}" type="presParOf" srcId="{C74CFCC8-596E-43B4-9224-E87A5E241BFF}" destId="{4CF04B8C-9512-4AF5-83AE-87631483BD59}" srcOrd="9" destOrd="0" presId="urn:microsoft.com/office/officeart/2016/7/layout/RepeatingBendingProcessNew"/>
    <dgm:cxn modelId="{8457850C-FC49-4BF9-9EA6-2F42C3B358A8}" type="presParOf" srcId="{4CF04B8C-9512-4AF5-83AE-87631483BD59}" destId="{E6451FEA-8D8B-45EF-9E42-6416C5551B03}" srcOrd="0" destOrd="0" presId="urn:microsoft.com/office/officeart/2016/7/layout/RepeatingBendingProcessNew"/>
    <dgm:cxn modelId="{E6C513DC-9993-4227-B5FF-C75607117414}" type="presParOf" srcId="{C74CFCC8-596E-43B4-9224-E87A5E241BFF}" destId="{256C003C-AEEA-4F6A-8622-4EAB2C3ECAD8}"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833844-7AE9-4A8C-B5BC-F63E7434D671}"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29C9E87A-2BFE-4FB0-AAF2-D65AFEB3DE81}">
      <dgm:prSet/>
      <dgm:spPr/>
      <dgm:t>
        <a:bodyPr/>
        <a:lstStyle/>
        <a:p>
          <a:r>
            <a:rPr lang="en-GB" dirty="0"/>
            <a:t>Empowerment: people being supported and encouraged to make their own decisions and give informed consent</a:t>
          </a:r>
          <a:endParaRPr lang="en-US" dirty="0"/>
        </a:p>
      </dgm:t>
    </dgm:pt>
    <dgm:pt modelId="{CEE198D2-DDB3-4AD6-8A45-581B361EDDDB}" type="parTrans" cxnId="{6C318732-D272-49F1-97AE-249D279EC4CE}">
      <dgm:prSet/>
      <dgm:spPr/>
      <dgm:t>
        <a:bodyPr/>
        <a:lstStyle/>
        <a:p>
          <a:endParaRPr lang="en-US"/>
        </a:p>
      </dgm:t>
    </dgm:pt>
    <dgm:pt modelId="{0A848787-3DE9-4EAB-9B38-94FDFE35203C}" type="sibTrans" cxnId="{6C318732-D272-49F1-97AE-249D279EC4CE}">
      <dgm:prSet/>
      <dgm:spPr/>
      <dgm:t>
        <a:bodyPr/>
        <a:lstStyle/>
        <a:p>
          <a:endParaRPr lang="en-US"/>
        </a:p>
      </dgm:t>
    </dgm:pt>
    <dgm:pt modelId="{C46BF519-9CD7-4BA4-9640-958BA1235B14}">
      <dgm:prSet/>
      <dgm:spPr/>
      <dgm:t>
        <a:bodyPr/>
        <a:lstStyle/>
        <a:p>
          <a:r>
            <a:rPr lang="en-GB" dirty="0"/>
            <a:t>Prevention: it is better to take action before harm occurs</a:t>
          </a:r>
          <a:endParaRPr lang="en-US" dirty="0"/>
        </a:p>
      </dgm:t>
    </dgm:pt>
    <dgm:pt modelId="{49AEE3C4-85C7-49EF-BAD3-2697CFD970F5}" type="parTrans" cxnId="{10E7EBC6-4C7E-489C-A620-A52BD4B9F99F}">
      <dgm:prSet/>
      <dgm:spPr/>
      <dgm:t>
        <a:bodyPr/>
        <a:lstStyle/>
        <a:p>
          <a:endParaRPr lang="en-US"/>
        </a:p>
      </dgm:t>
    </dgm:pt>
    <dgm:pt modelId="{94AB4AC5-EFB9-40F6-9B8C-C155A52F1840}" type="sibTrans" cxnId="{10E7EBC6-4C7E-489C-A620-A52BD4B9F99F}">
      <dgm:prSet/>
      <dgm:spPr/>
      <dgm:t>
        <a:bodyPr/>
        <a:lstStyle/>
        <a:p>
          <a:endParaRPr lang="en-US"/>
        </a:p>
      </dgm:t>
    </dgm:pt>
    <dgm:pt modelId="{9465577A-D9A1-45F3-A6BB-30BA2CDD1DAB}">
      <dgm:prSet/>
      <dgm:spPr/>
      <dgm:t>
        <a:bodyPr/>
        <a:lstStyle/>
        <a:p>
          <a:r>
            <a:rPr lang="en-GB" dirty="0"/>
            <a:t>Proportionality: the intrusive response appropriate to the risk presented</a:t>
          </a:r>
          <a:endParaRPr lang="en-US" dirty="0"/>
        </a:p>
      </dgm:t>
    </dgm:pt>
    <dgm:pt modelId="{3ACF5E01-F7C7-435E-8C3B-DEBB7A696934}" type="parTrans" cxnId="{7935B147-3753-49F4-AA0F-2E73CE9F673C}">
      <dgm:prSet/>
      <dgm:spPr/>
      <dgm:t>
        <a:bodyPr/>
        <a:lstStyle/>
        <a:p>
          <a:endParaRPr lang="en-US"/>
        </a:p>
      </dgm:t>
    </dgm:pt>
    <dgm:pt modelId="{A937B977-FA81-4E98-B69D-F925DDC0ED05}" type="sibTrans" cxnId="{7935B147-3753-49F4-AA0F-2E73CE9F673C}">
      <dgm:prSet/>
      <dgm:spPr/>
      <dgm:t>
        <a:bodyPr/>
        <a:lstStyle/>
        <a:p>
          <a:endParaRPr lang="en-US"/>
        </a:p>
      </dgm:t>
    </dgm:pt>
    <dgm:pt modelId="{B21FFF79-BC8E-4F11-8CC5-E5F2FA82AA3E}">
      <dgm:prSet/>
      <dgm:spPr/>
      <dgm:t>
        <a:bodyPr/>
        <a:lstStyle/>
        <a:p>
          <a:r>
            <a:rPr lang="en-GB" dirty="0"/>
            <a:t>Protection: support and representation for those in greatest need</a:t>
          </a:r>
          <a:endParaRPr lang="en-US" dirty="0"/>
        </a:p>
      </dgm:t>
    </dgm:pt>
    <dgm:pt modelId="{73101159-C2C5-45AD-BEF1-E956B47E67A3}" type="parTrans" cxnId="{53EFBC6B-EF64-483D-9EE0-A4A08FB87CEA}">
      <dgm:prSet/>
      <dgm:spPr/>
      <dgm:t>
        <a:bodyPr/>
        <a:lstStyle/>
        <a:p>
          <a:endParaRPr lang="en-US"/>
        </a:p>
      </dgm:t>
    </dgm:pt>
    <dgm:pt modelId="{8873A7E4-1312-48DC-A23B-5673AAC4846F}" type="sibTrans" cxnId="{53EFBC6B-EF64-483D-9EE0-A4A08FB87CEA}">
      <dgm:prSet/>
      <dgm:spPr/>
      <dgm:t>
        <a:bodyPr/>
        <a:lstStyle/>
        <a:p>
          <a:endParaRPr lang="en-US"/>
        </a:p>
      </dgm:t>
    </dgm:pt>
    <dgm:pt modelId="{CF76C849-27E1-4F14-AAF1-B2EF7ABED3C5}">
      <dgm:prSet/>
      <dgm:spPr/>
      <dgm:t>
        <a:bodyPr/>
        <a:lstStyle/>
        <a:p>
          <a:r>
            <a:rPr lang="en-GB" i="0" dirty="0"/>
            <a:t>Partnership: local solutions through services working with their communities – communities have a part to play in preventing, detecting and reporting neglect and abuse</a:t>
          </a:r>
          <a:endParaRPr lang="en-US" dirty="0"/>
        </a:p>
      </dgm:t>
    </dgm:pt>
    <dgm:pt modelId="{47D4824C-1885-4008-893C-577FEE9992FE}" type="parTrans" cxnId="{BE945C48-B1A9-43E6-9FB9-FEE4837F4F5B}">
      <dgm:prSet/>
      <dgm:spPr/>
      <dgm:t>
        <a:bodyPr/>
        <a:lstStyle/>
        <a:p>
          <a:endParaRPr lang="en-US"/>
        </a:p>
      </dgm:t>
    </dgm:pt>
    <dgm:pt modelId="{07DECEF9-BF6D-40EF-96B8-DBF3EB01A8CB}" type="sibTrans" cxnId="{BE945C48-B1A9-43E6-9FB9-FEE4837F4F5B}">
      <dgm:prSet/>
      <dgm:spPr/>
      <dgm:t>
        <a:bodyPr/>
        <a:lstStyle/>
        <a:p>
          <a:endParaRPr lang="en-US"/>
        </a:p>
      </dgm:t>
    </dgm:pt>
    <dgm:pt modelId="{29116254-C887-4BC2-9556-5BEB48C941CC}">
      <dgm:prSet/>
      <dgm:spPr/>
      <dgm:t>
        <a:bodyPr/>
        <a:lstStyle/>
        <a:p>
          <a:r>
            <a:rPr lang="en-US" dirty="0"/>
            <a:t>Accountability: accountability and transparency in safeguarding practice</a:t>
          </a:r>
        </a:p>
      </dgm:t>
    </dgm:pt>
    <dgm:pt modelId="{E3B3F416-2D3F-4C5C-985E-CF3EA396F43D}" type="parTrans" cxnId="{A1047C0A-8AAC-4AE0-9136-D620D9B20F9B}">
      <dgm:prSet/>
      <dgm:spPr/>
      <dgm:t>
        <a:bodyPr/>
        <a:lstStyle/>
        <a:p>
          <a:endParaRPr lang="en-GB"/>
        </a:p>
      </dgm:t>
    </dgm:pt>
    <dgm:pt modelId="{061EF6CA-2140-4133-9850-E781D974C216}" type="sibTrans" cxnId="{A1047C0A-8AAC-4AE0-9136-D620D9B20F9B}">
      <dgm:prSet/>
      <dgm:spPr/>
    </dgm:pt>
    <dgm:pt modelId="{355028FF-DE29-4309-A93C-E24C4B0128E2}" type="pres">
      <dgm:prSet presAssocID="{73833844-7AE9-4A8C-B5BC-F63E7434D671}" presName="diagram" presStyleCnt="0">
        <dgm:presLayoutVars>
          <dgm:dir/>
          <dgm:resizeHandles val="exact"/>
        </dgm:presLayoutVars>
      </dgm:prSet>
      <dgm:spPr/>
    </dgm:pt>
    <dgm:pt modelId="{31103844-5E1D-4B5D-A747-9A541E3511A2}" type="pres">
      <dgm:prSet presAssocID="{29C9E87A-2BFE-4FB0-AAF2-D65AFEB3DE81}" presName="node" presStyleLbl="node1" presStyleIdx="0" presStyleCnt="6">
        <dgm:presLayoutVars>
          <dgm:bulletEnabled val="1"/>
        </dgm:presLayoutVars>
      </dgm:prSet>
      <dgm:spPr/>
    </dgm:pt>
    <dgm:pt modelId="{73F971A7-2E2E-4116-B79C-97B436DFB1DC}" type="pres">
      <dgm:prSet presAssocID="{0A848787-3DE9-4EAB-9B38-94FDFE35203C}" presName="sibTrans" presStyleCnt="0"/>
      <dgm:spPr/>
    </dgm:pt>
    <dgm:pt modelId="{A5C4B0F3-E6E1-4525-8C73-D6E33F1298E0}" type="pres">
      <dgm:prSet presAssocID="{C46BF519-9CD7-4BA4-9640-958BA1235B14}" presName="node" presStyleLbl="node1" presStyleIdx="1" presStyleCnt="6">
        <dgm:presLayoutVars>
          <dgm:bulletEnabled val="1"/>
        </dgm:presLayoutVars>
      </dgm:prSet>
      <dgm:spPr/>
    </dgm:pt>
    <dgm:pt modelId="{A7C02740-0ED3-4CF4-9DC2-E9EDD91992C6}" type="pres">
      <dgm:prSet presAssocID="{94AB4AC5-EFB9-40F6-9B8C-C155A52F1840}" presName="sibTrans" presStyleCnt="0"/>
      <dgm:spPr/>
    </dgm:pt>
    <dgm:pt modelId="{14B9E51F-38C8-4570-8BF8-BFB44FA729CE}" type="pres">
      <dgm:prSet presAssocID="{9465577A-D9A1-45F3-A6BB-30BA2CDD1DAB}" presName="node" presStyleLbl="node1" presStyleIdx="2" presStyleCnt="6">
        <dgm:presLayoutVars>
          <dgm:bulletEnabled val="1"/>
        </dgm:presLayoutVars>
      </dgm:prSet>
      <dgm:spPr/>
    </dgm:pt>
    <dgm:pt modelId="{426F07A2-1C36-4486-9BCF-898841446EF1}" type="pres">
      <dgm:prSet presAssocID="{A937B977-FA81-4E98-B69D-F925DDC0ED05}" presName="sibTrans" presStyleCnt="0"/>
      <dgm:spPr/>
    </dgm:pt>
    <dgm:pt modelId="{C8EE2CEC-972D-487B-B45B-BFC769D485FB}" type="pres">
      <dgm:prSet presAssocID="{B21FFF79-BC8E-4F11-8CC5-E5F2FA82AA3E}" presName="node" presStyleLbl="node1" presStyleIdx="3" presStyleCnt="6">
        <dgm:presLayoutVars>
          <dgm:bulletEnabled val="1"/>
        </dgm:presLayoutVars>
      </dgm:prSet>
      <dgm:spPr/>
    </dgm:pt>
    <dgm:pt modelId="{C39475B2-627D-460B-BE6C-1F7DD328285D}" type="pres">
      <dgm:prSet presAssocID="{8873A7E4-1312-48DC-A23B-5673AAC4846F}" presName="sibTrans" presStyleCnt="0"/>
      <dgm:spPr/>
    </dgm:pt>
    <dgm:pt modelId="{2F8D5148-4272-4B80-8E20-63913714D524}" type="pres">
      <dgm:prSet presAssocID="{CF76C849-27E1-4F14-AAF1-B2EF7ABED3C5}" presName="node" presStyleLbl="node1" presStyleIdx="4" presStyleCnt="6">
        <dgm:presLayoutVars>
          <dgm:bulletEnabled val="1"/>
        </dgm:presLayoutVars>
      </dgm:prSet>
      <dgm:spPr/>
    </dgm:pt>
    <dgm:pt modelId="{B8014677-65A5-4AB7-BDCF-A843007968B1}" type="pres">
      <dgm:prSet presAssocID="{07DECEF9-BF6D-40EF-96B8-DBF3EB01A8CB}" presName="sibTrans" presStyleCnt="0"/>
      <dgm:spPr/>
    </dgm:pt>
    <dgm:pt modelId="{55CA82F4-5F13-49C4-9C4C-9A1D128DB238}" type="pres">
      <dgm:prSet presAssocID="{29116254-C887-4BC2-9556-5BEB48C941CC}" presName="node" presStyleLbl="node1" presStyleIdx="5" presStyleCnt="6">
        <dgm:presLayoutVars>
          <dgm:bulletEnabled val="1"/>
        </dgm:presLayoutVars>
      </dgm:prSet>
      <dgm:spPr/>
    </dgm:pt>
  </dgm:ptLst>
  <dgm:cxnLst>
    <dgm:cxn modelId="{A1047C0A-8AAC-4AE0-9136-D620D9B20F9B}" srcId="{73833844-7AE9-4A8C-B5BC-F63E7434D671}" destId="{29116254-C887-4BC2-9556-5BEB48C941CC}" srcOrd="5" destOrd="0" parTransId="{E3B3F416-2D3F-4C5C-985E-CF3EA396F43D}" sibTransId="{061EF6CA-2140-4133-9850-E781D974C216}"/>
    <dgm:cxn modelId="{2F26C11D-22AA-42F3-BA9C-70CB292F15F1}" type="presOf" srcId="{29116254-C887-4BC2-9556-5BEB48C941CC}" destId="{55CA82F4-5F13-49C4-9C4C-9A1D128DB238}" srcOrd="0" destOrd="0" presId="urn:microsoft.com/office/officeart/2005/8/layout/default"/>
    <dgm:cxn modelId="{4BB69A25-8EF8-4100-A854-093485C684DF}" type="presOf" srcId="{C46BF519-9CD7-4BA4-9640-958BA1235B14}" destId="{A5C4B0F3-E6E1-4525-8C73-D6E33F1298E0}" srcOrd="0" destOrd="0" presId="urn:microsoft.com/office/officeart/2005/8/layout/default"/>
    <dgm:cxn modelId="{6C318732-D272-49F1-97AE-249D279EC4CE}" srcId="{73833844-7AE9-4A8C-B5BC-F63E7434D671}" destId="{29C9E87A-2BFE-4FB0-AAF2-D65AFEB3DE81}" srcOrd="0" destOrd="0" parTransId="{CEE198D2-DDB3-4AD6-8A45-581B361EDDDB}" sibTransId="{0A848787-3DE9-4EAB-9B38-94FDFE35203C}"/>
    <dgm:cxn modelId="{2C6A323B-6901-459F-B487-B3D3DBA30F7A}" type="presOf" srcId="{29C9E87A-2BFE-4FB0-AAF2-D65AFEB3DE81}" destId="{31103844-5E1D-4B5D-A747-9A541E3511A2}" srcOrd="0" destOrd="0" presId="urn:microsoft.com/office/officeart/2005/8/layout/default"/>
    <dgm:cxn modelId="{7935B147-3753-49F4-AA0F-2E73CE9F673C}" srcId="{73833844-7AE9-4A8C-B5BC-F63E7434D671}" destId="{9465577A-D9A1-45F3-A6BB-30BA2CDD1DAB}" srcOrd="2" destOrd="0" parTransId="{3ACF5E01-F7C7-435E-8C3B-DEBB7A696934}" sibTransId="{A937B977-FA81-4E98-B69D-F925DDC0ED05}"/>
    <dgm:cxn modelId="{BE945C48-B1A9-43E6-9FB9-FEE4837F4F5B}" srcId="{73833844-7AE9-4A8C-B5BC-F63E7434D671}" destId="{CF76C849-27E1-4F14-AAF1-B2EF7ABED3C5}" srcOrd="4" destOrd="0" parTransId="{47D4824C-1885-4008-893C-577FEE9992FE}" sibTransId="{07DECEF9-BF6D-40EF-96B8-DBF3EB01A8CB}"/>
    <dgm:cxn modelId="{53EFBC6B-EF64-483D-9EE0-A4A08FB87CEA}" srcId="{73833844-7AE9-4A8C-B5BC-F63E7434D671}" destId="{B21FFF79-BC8E-4F11-8CC5-E5F2FA82AA3E}" srcOrd="3" destOrd="0" parTransId="{73101159-C2C5-45AD-BEF1-E956B47E67A3}" sibTransId="{8873A7E4-1312-48DC-A23B-5673AAC4846F}"/>
    <dgm:cxn modelId="{5935C34B-CEA8-41D6-8E37-3349CC860AFC}" type="presOf" srcId="{CF76C849-27E1-4F14-AAF1-B2EF7ABED3C5}" destId="{2F8D5148-4272-4B80-8E20-63913714D524}" srcOrd="0" destOrd="0" presId="urn:microsoft.com/office/officeart/2005/8/layout/default"/>
    <dgm:cxn modelId="{1A1D7FAA-431F-408D-B58F-55A682C8202D}" type="presOf" srcId="{73833844-7AE9-4A8C-B5BC-F63E7434D671}" destId="{355028FF-DE29-4309-A93C-E24C4B0128E2}" srcOrd="0" destOrd="0" presId="urn:microsoft.com/office/officeart/2005/8/layout/default"/>
    <dgm:cxn modelId="{10E7EBC6-4C7E-489C-A620-A52BD4B9F99F}" srcId="{73833844-7AE9-4A8C-B5BC-F63E7434D671}" destId="{C46BF519-9CD7-4BA4-9640-958BA1235B14}" srcOrd="1" destOrd="0" parTransId="{49AEE3C4-85C7-49EF-BAD3-2697CFD970F5}" sibTransId="{94AB4AC5-EFB9-40F6-9B8C-C155A52F1840}"/>
    <dgm:cxn modelId="{EA90F8CB-1E47-4E17-943D-07EEE3299FB9}" type="presOf" srcId="{9465577A-D9A1-45F3-A6BB-30BA2CDD1DAB}" destId="{14B9E51F-38C8-4570-8BF8-BFB44FA729CE}" srcOrd="0" destOrd="0" presId="urn:microsoft.com/office/officeart/2005/8/layout/default"/>
    <dgm:cxn modelId="{E8A14CF9-FD1C-4DA0-9CF3-957A55C545C4}" type="presOf" srcId="{B21FFF79-BC8E-4F11-8CC5-E5F2FA82AA3E}" destId="{C8EE2CEC-972D-487B-B45B-BFC769D485FB}" srcOrd="0" destOrd="0" presId="urn:microsoft.com/office/officeart/2005/8/layout/default"/>
    <dgm:cxn modelId="{4D587BDC-C167-4B28-82CC-5AE786309FFB}" type="presParOf" srcId="{355028FF-DE29-4309-A93C-E24C4B0128E2}" destId="{31103844-5E1D-4B5D-A747-9A541E3511A2}" srcOrd="0" destOrd="0" presId="urn:microsoft.com/office/officeart/2005/8/layout/default"/>
    <dgm:cxn modelId="{A8008022-B552-4908-B8DD-B48E6841A5A4}" type="presParOf" srcId="{355028FF-DE29-4309-A93C-E24C4B0128E2}" destId="{73F971A7-2E2E-4116-B79C-97B436DFB1DC}" srcOrd="1" destOrd="0" presId="urn:microsoft.com/office/officeart/2005/8/layout/default"/>
    <dgm:cxn modelId="{9EBD893A-D1EC-4EC0-A062-5491871231EC}" type="presParOf" srcId="{355028FF-DE29-4309-A93C-E24C4B0128E2}" destId="{A5C4B0F3-E6E1-4525-8C73-D6E33F1298E0}" srcOrd="2" destOrd="0" presId="urn:microsoft.com/office/officeart/2005/8/layout/default"/>
    <dgm:cxn modelId="{6D64E66A-B688-4BDB-A85B-E6309EC1459A}" type="presParOf" srcId="{355028FF-DE29-4309-A93C-E24C4B0128E2}" destId="{A7C02740-0ED3-4CF4-9DC2-E9EDD91992C6}" srcOrd="3" destOrd="0" presId="urn:microsoft.com/office/officeart/2005/8/layout/default"/>
    <dgm:cxn modelId="{F614F33B-A47A-45F2-A8E8-FA2FBAB47C72}" type="presParOf" srcId="{355028FF-DE29-4309-A93C-E24C4B0128E2}" destId="{14B9E51F-38C8-4570-8BF8-BFB44FA729CE}" srcOrd="4" destOrd="0" presId="urn:microsoft.com/office/officeart/2005/8/layout/default"/>
    <dgm:cxn modelId="{AC64FF54-D5BA-4029-9514-BBE092D14CE3}" type="presParOf" srcId="{355028FF-DE29-4309-A93C-E24C4B0128E2}" destId="{426F07A2-1C36-4486-9BCF-898841446EF1}" srcOrd="5" destOrd="0" presId="urn:microsoft.com/office/officeart/2005/8/layout/default"/>
    <dgm:cxn modelId="{440DB7D8-1C54-43F6-A89C-90521C023EE0}" type="presParOf" srcId="{355028FF-DE29-4309-A93C-E24C4B0128E2}" destId="{C8EE2CEC-972D-487B-B45B-BFC769D485FB}" srcOrd="6" destOrd="0" presId="urn:microsoft.com/office/officeart/2005/8/layout/default"/>
    <dgm:cxn modelId="{F462A202-5880-445E-B56B-5DEC65AA51BD}" type="presParOf" srcId="{355028FF-DE29-4309-A93C-E24C4B0128E2}" destId="{C39475B2-627D-460B-BE6C-1F7DD328285D}" srcOrd="7" destOrd="0" presId="urn:microsoft.com/office/officeart/2005/8/layout/default"/>
    <dgm:cxn modelId="{FFE8CD54-6FC1-4593-ADA5-F12C47B2E336}" type="presParOf" srcId="{355028FF-DE29-4309-A93C-E24C4B0128E2}" destId="{2F8D5148-4272-4B80-8E20-63913714D524}" srcOrd="8" destOrd="0" presId="urn:microsoft.com/office/officeart/2005/8/layout/default"/>
    <dgm:cxn modelId="{8FC67F1B-C6C8-487B-8BD8-5CB18DB12365}" type="presParOf" srcId="{355028FF-DE29-4309-A93C-E24C4B0128E2}" destId="{B8014677-65A5-4AB7-BDCF-A843007968B1}" srcOrd="9" destOrd="0" presId="urn:microsoft.com/office/officeart/2005/8/layout/default"/>
    <dgm:cxn modelId="{6A8107B2-6DDA-4A82-8C08-66E4075F2E03}" type="presParOf" srcId="{355028FF-DE29-4309-A93C-E24C4B0128E2}" destId="{55CA82F4-5F13-49C4-9C4C-9A1D128DB238}"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4CD59D-B991-4145-A681-249F5E9134C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753DA987-84F8-4D3D-ABC6-BC33EE12DE6C}">
      <dgm:prSet phldrT="[Text]"/>
      <dgm:spPr/>
      <dgm:t>
        <a:bodyPr/>
        <a:lstStyle/>
        <a:p>
          <a:r>
            <a:rPr lang="en-GB" dirty="0"/>
            <a:t>Physical Abuse</a:t>
          </a:r>
        </a:p>
      </dgm:t>
    </dgm:pt>
    <dgm:pt modelId="{E8F39E1B-652C-433F-A4CD-9180A7916CE5}" type="parTrans" cxnId="{911F8B4D-1C79-467D-A6CB-0486821DEFE7}">
      <dgm:prSet/>
      <dgm:spPr/>
      <dgm:t>
        <a:bodyPr/>
        <a:lstStyle/>
        <a:p>
          <a:endParaRPr lang="en-GB"/>
        </a:p>
      </dgm:t>
    </dgm:pt>
    <dgm:pt modelId="{5923F44C-24A4-4D29-830F-C589EB243355}" type="sibTrans" cxnId="{911F8B4D-1C79-467D-A6CB-0486821DEFE7}">
      <dgm:prSet/>
      <dgm:spPr/>
      <dgm:t>
        <a:bodyPr/>
        <a:lstStyle/>
        <a:p>
          <a:endParaRPr lang="en-GB"/>
        </a:p>
      </dgm:t>
    </dgm:pt>
    <dgm:pt modelId="{ACDF1C54-2673-4ECA-8BB4-8FA2D5107ED8}">
      <dgm:prSet phldrT="[Text]"/>
      <dgm:spPr/>
      <dgm:t>
        <a:bodyPr/>
        <a:lstStyle/>
        <a:p>
          <a:r>
            <a:rPr lang="en-GB" dirty="0"/>
            <a:t>Domestic Violence or Abuse</a:t>
          </a:r>
        </a:p>
      </dgm:t>
    </dgm:pt>
    <dgm:pt modelId="{BA09D535-0729-46B7-BDC7-41E4585D0B7A}" type="parTrans" cxnId="{727011F4-098C-4E66-A661-7C96D15FEE78}">
      <dgm:prSet/>
      <dgm:spPr/>
      <dgm:t>
        <a:bodyPr/>
        <a:lstStyle/>
        <a:p>
          <a:endParaRPr lang="en-GB"/>
        </a:p>
      </dgm:t>
    </dgm:pt>
    <dgm:pt modelId="{5FB927AB-DC80-404A-B9D7-876DB7A7C637}" type="sibTrans" cxnId="{727011F4-098C-4E66-A661-7C96D15FEE78}">
      <dgm:prSet/>
      <dgm:spPr/>
      <dgm:t>
        <a:bodyPr/>
        <a:lstStyle/>
        <a:p>
          <a:endParaRPr lang="en-GB"/>
        </a:p>
      </dgm:t>
    </dgm:pt>
    <dgm:pt modelId="{E4E64BFF-F601-41F9-9819-2A1E5126E066}">
      <dgm:prSet phldrT="[Text]"/>
      <dgm:spPr/>
      <dgm:t>
        <a:bodyPr/>
        <a:lstStyle/>
        <a:p>
          <a:r>
            <a:rPr lang="en-GB" dirty="0"/>
            <a:t>Sexual Abuse</a:t>
          </a:r>
        </a:p>
      </dgm:t>
    </dgm:pt>
    <dgm:pt modelId="{B51A9979-08ED-4722-BCAF-15794434B9AD}" type="parTrans" cxnId="{47324A0F-4FA5-4F19-A8AE-C024CCFA064F}">
      <dgm:prSet/>
      <dgm:spPr/>
      <dgm:t>
        <a:bodyPr/>
        <a:lstStyle/>
        <a:p>
          <a:endParaRPr lang="en-GB"/>
        </a:p>
      </dgm:t>
    </dgm:pt>
    <dgm:pt modelId="{7574A761-BDCE-4D9F-B2D2-10E60A4952BA}" type="sibTrans" cxnId="{47324A0F-4FA5-4F19-A8AE-C024CCFA064F}">
      <dgm:prSet/>
      <dgm:spPr/>
      <dgm:t>
        <a:bodyPr/>
        <a:lstStyle/>
        <a:p>
          <a:endParaRPr lang="en-GB"/>
        </a:p>
      </dgm:t>
    </dgm:pt>
    <dgm:pt modelId="{8A94F081-14D4-4411-A848-05E0264A908E}">
      <dgm:prSet phldrT="[Text]"/>
      <dgm:spPr/>
      <dgm:t>
        <a:bodyPr/>
        <a:lstStyle/>
        <a:p>
          <a:r>
            <a:rPr lang="en-GB" dirty="0"/>
            <a:t>Psychological or Emotional Abuse</a:t>
          </a:r>
        </a:p>
      </dgm:t>
    </dgm:pt>
    <dgm:pt modelId="{0F26DC9F-FEDB-4604-A600-099D94C37A74}" type="parTrans" cxnId="{C003440A-B1A8-4703-9877-A8CC0985BDCD}">
      <dgm:prSet/>
      <dgm:spPr/>
      <dgm:t>
        <a:bodyPr/>
        <a:lstStyle/>
        <a:p>
          <a:endParaRPr lang="en-GB"/>
        </a:p>
      </dgm:t>
    </dgm:pt>
    <dgm:pt modelId="{AF0F0958-7DF6-431B-9BCD-A0B17BBBB0E3}" type="sibTrans" cxnId="{C003440A-B1A8-4703-9877-A8CC0985BDCD}">
      <dgm:prSet/>
      <dgm:spPr/>
      <dgm:t>
        <a:bodyPr/>
        <a:lstStyle/>
        <a:p>
          <a:endParaRPr lang="en-GB"/>
        </a:p>
      </dgm:t>
    </dgm:pt>
    <dgm:pt modelId="{C3F6FCC4-B71C-4ECA-9E8C-DF49216D2C68}">
      <dgm:prSet phldrT="[Text]"/>
      <dgm:spPr/>
      <dgm:t>
        <a:bodyPr/>
        <a:lstStyle/>
        <a:p>
          <a:r>
            <a:rPr lang="en-GB" dirty="0"/>
            <a:t>Financial or Material Abuse</a:t>
          </a:r>
        </a:p>
      </dgm:t>
    </dgm:pt>
    <dgm:pt modelId="{7911C738-A029-4EE7-B702-80D77E8567AA}" type="parTrans" cxnId="{088BBD26-1F76-418E-8AAA-44E5796D592F}">
      <dgm:prSet/>
      <dgm:spPr/>
      <dgm:t>
        <a:bodyPr/>
        <a:lstStyle/>
        <a:p>
          <a:endParaRPr lang="en-GB"/>
        </a:p>
      </dgm:t>
    </dgm:pt>
    <dgm:pt modelId="{326D99D7-8634-47A2-825E-ED63A8F255B8}" type="sibTrans" cxnId="{088BBD26-1F76-418E-8AAA-44E5796D592F}">
      <dgm:prSet/>
      <dgm:spPr/>
      <dgm:t>
        <a:bodyPr/>
        <a:lstStyle/>
        <a:p>
          <a:endParaRPr lang="en-GB"/>
        </a:p>
      </dgm:t>
    </dgm:pt>
    <dgm:pt modelId="{60870AE5-D724-424E-A7CB-952E7D7155EE}">
      <dgm:prSet phldrT="[Text]"/>
      <dgm:spPr/>
      <dgm:t>
        <a:bodyPr/>
        <a:lstStyle/>
        <a:p>
          <a:r>
            <a:rPr lang="en-GB" dirty="0"/>
            <a:t>Modern Slavery</a:t>
          </a:r>
        </a:p>
      </dgm:t>
    </dgm:pt>
    <dgm:pt modelId="{6D9EC10D-6D7A-421A-A453-0F1AD339A8E2}" type="parTrans" cxnId="{C1EF4585-7B11-42E0-96F5-D2282250F323}">
      <dgm:prSet/>
      <dgm:spPr/>
      <dgm:t>
        <a:bodyPr/>
        <a:lstStyle/>
        <a:p>
          <a:endParaRPr lang="en-GB"/>
        </a:p>
      </dgm:t>
    </dgm:pt>
    <dgm:pt modelId="{4F76AD32-5AC8-48FC-A922-FE042B17D023}" type="sibTrans" cxnId="{C1EF4585-7B11-42E0-96F5-D2282250F323}">
      <dgm:prSet/>
      <dgm:spPr/>
      <dgm:t>
        <a:bodyPr/>
        <a:lstStyle/>
        <a:p>
          <a:endParaRPr lang="en-GB"/>
        </a:p>
      </dgm:t>
    </dgm:pt>
    <dgm:pt modelId="{AAA979B3-411F-4191-9EFB-F4EC3C64833A}">
      <dgm:prSet phldrT="[Text]"/>
      <dgm:spPr/>
      <dgm:t>
        <a:bodyPr/>
        <a:lstStyle/>
        <a:p>
          <a:r>
            <a:rPr lang="en-GB" dirty="0"/>
            <a:t>Discriminatory Abuse</a:t>
          </a:r>
        </a:p>
      </dgm:t>
    </dgm:pt>
    <dgm:pt modelId="{9AC91461-0C71-4CF0-BBDF-B43E1C370466}" type="parTrans" cxnId="{6F318B7A-A4CB-4D13-B46A-28A20845EE4F}">
      <dgm:prSet/>
      <dgm:spPr/>
      <dgm:t>
        <a:bodyPr/>
        <a:lstStyle/>
        <a:p>
          <a:endParaRPr lang="en-GB"/>
        </a:p>
      </dgm:t>
    </dgm:pt>
    <dgm:pt modelId="{5210E63F-D124-4861-9825-9D848FB1BF37}" type="sibTrans" cxnId="{6F318B7A-A4CB-4D13-B46A-28A20845EE4F}">
      <dgm:prSet/>
      <dgm:spPr/>
      <dgm:t>
        <a:bodyPr/>
        <a:lstStyle/>
        <a:p>
          <a:endParaRPr lang="en-GB"/>
        </a:p>
      </dgm:t>
    </dgm:pt>
    <dgm:pt modelId="{593E60EC-83EC-4250-93CD-72458C11C803}">
      <dgm:prSet phldrT="[Text]"/>
      <dgm:spPr/>
      <dgm:t>
        <a:bodyPr/>
        <a:lstStyle/>
        <a:p>
          <a:r>
            <a:rPr lang="en-GB" dirty="0"/>
            <a:t>Organisational or Institutional Abuse</a:t>
          </a:r>
        </a:p>
      </dgm:t>
    </dgm:pt>
    <dgm:pt modelId="{6B1740D3-8EE7-461F-A8A7-E1E0BF060995}" type="parTrans" cxnId="{DE51B44E-2B99-4492-89BA-C80F71E0327A}">
      <dgm:prSet/>
      <dgm:spPr/>
      <dgm:t>
        <a:bodyPr/>
        <a:lstStyle/>
        <a:p>
          <a:endParaRPr lang="en-GB"/>
        </a:p>
      </dgm:t>
    </dgm:pt>
    <dgm:pt modelId="{FB9C38C6-8361-4D37-8C56-B6255156E5B7}" type="sibTrans" cxnId="{DE51B44E-2B99-4492-89BA-C80F71E0327A}">
      <dgm:prSet/>
      <dgm:spPr/>
      <dgm:t>
        <a:bodyPr/>
        <a:lstStyle/>
        <a:p>
          <a:endParaRPr lang="en-GB"/>
        </a:p>
      </dgm:t>
    </dgm:pt>
    <dgm:pt modelId="{4E66B348-3F1A-4268-987F-DBC93958C242}">
      <dgm:prSet phldrT="[Text]"/>
      <dgm:spPr/>
      <dgm:t>
        <a:bodyPr/>
        <a:lstStyle/>
        <a:p>
          <a:r>
            <a:rPr lang="en-GB" dirty="0"/>
            <a:t>Neglect or Acts of Omission</a:t>
          </a:r>
        </a:p>
      </dgm:t>
    </dgm:pt>
    <dgm:pt modelId="{530BA7D2-F260-4858-9724-052B04CFA4D3}" type="parTrans" cxnId="{F26F7DE2-D665-4D56-8D36-30A0E6B6DD07}">
      <dgm:prSet/>
      <dgm:spPr/>
      <dgm:t>
        <a:bodyPr/>
        <a:lstStyle/>
        <a:p>
          <a:endParaRPr lang="en-GB"/>
        </a:p>
      </dgm:t>
    </dgm:pt>
    <dgm:pt modelId="{05E18D38-8075-47E3-94FD-E9F86BFBDA87}" type="sibTrans" cxnId="{F26F7DE2-D665-4D56-8D36-30A0E6B6DD07}">
      <dgm:prSet/>
      <dgm:spPr/>
      <dgm:t>
        <a:bodyPr/>
        <a:lstStyle/>
        <a:p>
          <a:endParaRPr lang="en-GB"/>
        </a:p>
      </dgm:t>
    </dgm:pt>
    <dgm:pt modelId="{E02D9ABB-E27E-49D6-90F7-9F87457EF559}">
      <dgm:prSet phldrT="[Text]"/>
      <dgm:spPr/>
      <dgm:t>
        <a:bodyPr/>
        <a:lstStyle/>
        <a:p>
          <a:r>
            <a:rPr lang="en-GB" dirty="0"/>
            <a:t>Self-Neglect</a:t>
          </a:r>
        </a:p>
      </dgm:t>
    </dgm:pt>
    <dgm:pt modelId="{93B86A8B-B897-4DB3-A9E8-59583B06E2FB}" type="parTrans" cxnId="{8AF290D5-B93E-46E0-A128-55AADFA385AD}">
      <dgm:prSet/>
      <dgm:spPr/>
      <dgm:t>
        <a:bodyPr/>
        <a:lstStyle/>
        <a:p>
          <a:endParaRPr lang="en-GB"/>
        </a:p>
      </dgm:t>
    </dgm:pt>
    <dgm:pt modelId="{9FE9FAD0-43EE-43CF-9B26-C3290D5DA79C}" type="sibTrans" cxnId="{8AF290D5-B93E-46E0-A128-55AADFA385AD}">
      <dgm:prSet/>
      <dgm:spPr/>
      <dgm:t>
        <a:bodyPr/>
        <a:lstStyle/>
        <a:p>
          <a:endParaRPr lang="en-GB"/>
        </a:p>
      </dgm:t>
    </dgm:pt>
    <dgm:pt modelId="{C8FF7831-57E3-4C6A-B840-D11062B4000F}">
      <dgm:prSet phldrT="[Text]"/>
      <dgm:spPr>
        <a:noFill/>
      </dgm:spPr>
      <dgm:t>
        <a:bodyPr/>
        <a:lstStyle/>
        <a:p>
          <a:r>
            <a:rPr lang="en-GB" dirty="0">
              <a:solidFill>
                <a:schemeClr val="tx1"/>
              </a:solidFill>
            </a:rPr>
            <a:t>Click the link for </a:t>
          </a:r>
          <a:r>
            <a:rPr lang="en-GB" dirty="0">
              <a:solidFill>
                <a:schemeClr val="bg1"/>
              </a:solidFill>
              <a:hlinkClick xmlns:r="http://schemas.openxmlformats.org/officeDocument/2006/relationships" r:id="rId1"/>
            </a:rPr>
            <a:t>Types and Indicators of Abuse and Neglect</a:t>
          </a:r>
          <a:endParaRPr lang="en-GB" dirty="0"/>
        </a:p>
      </dgm:t>
    </dgm:pt>
    <dgm:pt modelId="{634B4678-6078-456E-BF5D-CD8E5ED8AC31}" type="parTrans" cxnId="{5945323D-7CFD-4230-8F76-41746420B7C1}">
      <dgm:prSet/>
      <dgm:spPr/>
      <dgm:t>
        <a:bodyPr/>
        <a:lstStyle/>
        <a:p>
          <a:endParaRPr lang="en-GB"/>
        </a:p>
      </dgm:t>
    </dgm:pt>
    <dgm:pt modelId="{DA5D2AD2-A582-4B2E-B632-C506BE39D247}" type="sibTrans" cxnId="{5945323D-7CFD-4230-8F76-41746420B7C1}">
      <dgm:prSet/>
      <dgm:spPr/>
      <dgm:t>
        <a:bodyPr/>
        <a:lstStyle/>
        <a:p>
          <a:endParaRPr lang="en-GB"/>
        </a:p>
      </dgm:t>
    </dgm:pt>
    <dgm:pt modelId="{74DC6230-AD4C-41FC-8FFA-86FDAFC82490}" type="pres">
      <dgm:prSet presAssocID="{134CD59D-B991-4145-A681-249F5E9134CD}" presName="diagram" presStyleCnt="0">
        <dgm:presLayoutVars>
          <dgm:dir/>
          <dgm:resizeHandles val="exact"/>
        </dgm:presLayoutVars>
      </dgm:prSet>
      <dgm:spPr/>
    </dgm:pt>
    <dgm:pt modelId="{5AE8107C-9E1F-4413-A194-9C02405B45BB}" type="pres">
      <dgm:prSet presAssocID="{753DA987-84F8-4D3D-ABC6-BC33EE12DE6C}" presName="node" presStyleLbl="node1" presStyleIdx="0" presStyleCnt="11">
        <dgm:presLayoutVars>
          <dgm:bulletEnabled val="1"/>
        </dgm:presLayoutVars>
      </dgm:prSet>
      <dgm:spPr/>
    </dgm:pt>
    <dgm:pt modelId="{FB85FD55-2128-46B2-A380-3DF252660595}" type="pres">
      <dgm:prSet presAssocID="{5923F44C-24A4-4D29-830F-C589EB243355}" presName="sibTrans" presStyleCnt="0"/>
      <dgm:spPr/>
    </dgm:pt>
    <dgm:pt modelId="{88B3C0F1-6423-463F-A1C5-825163503AD6}" type="pres">
      <dgm:prSet presAssocID="{ACDF1C54-2673-4ECA-8BB4-8FA2D5107ED8}" presName="node" presStyleLbl="node1" presStyleIdx="1" presStyleCnt="11">
        <dgm:presLayoutVars>
          <dgm:bulletEnabled val="1"/>
        </dgm:presLayoutVars>
      </dgm:prSet>
      <dgm:spPr/>
    </dgm:pt>
    <dgm:pt modelId="{B0892325-1EF8-4BE7-A851-9F2FE266CA48}" type="pres">
      <dgm:prSet presAssocID="{5FB927AB-DC80-404A-B9D7-876DB7A7C637}" presName="sibTrans" presStyleCnt="0"/>
      <dgm:spPr/>
    </dgm:pt>
    <dgm:pt modelId="{E126EA2C-0F9E-465F-94E4-C07A7D94A706}" type="pres">
      <dgm:prSet presAssocID="{E4E64BFF-F601-41F9-9819-2A1E5126E066}" presName="node" presStyleLbl="node1" presStyleIdx="2" presStyleCnt="11">
        <dgm:presLayoutVars>
          <dgm:bulletEnabled val="1"/>
        </dgm:presLayoutVars>
      </dgm:prSet>
      <dgm:spPr/>
    </dgm:pt>
    <dgm:pt modelId="{3AE1DAD7-B4F8-4369-9864-BE82E6C7ECF3}" type="pres">
      <dgm:prSet presAssocID="{7574A761-BDCE-4D9F-B2D2-10E60A4952BA}" presName="sibTrans" presStyleCnt="0"/>
      <dgm:spPr/>
    </dgm:pt>
    <dgm:pt modelId="{13EBD6D3-5D22-4693-B558-A9ADCEF8E50D}" type="pres">
      <dgm:prSet presAssocID="{8A94F081-14D4-4411-A848-05E0264A908E}" presName="node" presStyleLbl="node1" presStyleIdx="3" presStyleCnt="11">
        <dgm:presLayoutVars>
          <dgm:bulletEnabled val="1"/>
        </dgm:presLayoutVars>
      </dgm:prSet>
      <dgm:spPr/>
    </dgm:pt>
    <dgm:pt modelId="{9454A49D-1152-4416-A92B-C5AE669696CF}" type="pres">
      <dgm:prSet presAssocID="{AF0F0958-7DF6-431B-9BCD-A0B17BBBB0E3}" presName="sibTrans" presStyleCnt="0"/>
      <dgm:spPr/>
    </dgm:pt>
    <dgm:pt modelId="{227E0951-D3CF-4E8B-AB5F-11DD8F84654D}" type="pres">
      <dgm:prSet presAssocID="{C3F6FCC4-B71C-4ECA-9E8C-DF49216D2C68}" presName="node" presStyleLbl="node1" presStyleIdx="4" presStyleCnt="11">
        <dgm:presLayoutVars>
          <dgm:bulletEnabled val="1"/>
        </dgm:presLayoutVars>
      </dgm:prSet>
      <dgm:spPr/>
    </dgm:pt>
    <dgm:pt modelId="{43EBDFF9-F51F-4E2A-AA36-E19EA741DACF}" type="pres">
      <dgm:prSet presAssocID="{326D99D7-8634-47A2-825E-ED63A8F255B8}" presName="sibTrans" presStyleCnt="0"/>
      <dgm:spPr/>
    </dgm:pt>
    <dgm:pt modelId="{5AF9562D-E74A-4E17-B448-D593C3BAD8B6}" type="pres">
      <dgm:prSet presAssocID="{60870AE5-D724-424E-A7CB-952E7D7155EE}" presName="node" presStyleLbl="node1" presStyleIdx="5" presStyleCnt="11">
        <dgm:presLayoutVars>
          <dgm:bulletEnabled val="1"/>
        </dgm:presLayoutVars>
      </dgm:prSet>
      <dgm:spPr/>
    </dgm:pt>
    <dgm:pt modelId="{F05BAA3B-1234-4D09-B263-D6F086ADF109}" type="pres">
      <dgm:prSet presAssocID="{4F76AD32-5AC8-48FC-A922-FE042B17D023}" presName="sibTrans" presStyleCnt="0"/>
      <dgm:spPr/>
    </dgm:pt>
    <dgm:pt modelId="{8F0C4596-EEA4-4DB0-A74A-2962CEF5DEAC}" type="pres">
      <dgm:prSet presAssocID="{AAA979B3-411F-4191-9EFB-F4EC3C64833A}" presName="node" presStyleLbl="node1" presStyleIdx="6" presStyleCnt="11">
        <dgm:presLayoutVars>
          <dgm:bulletEnabled val="1"/>
        </dgm:presLayoutVars>
      </dgm:prSet>
      <dgm:spPr/>
    </dgm:pt>
    <dgm:pt modelId="{B795A5CB-456C-4EF1-9F46-60B961F162DA}" type="pres">
      <dgm:prSet presAssocID="{5210E63F-D124-4861-9825-9D848FB1BF37}" presName="sibTrans" presStyleCnt="0"/>
      <dgm:spPr/>
    </dgm:pt>
    <dgm:pt modelId="{715CF42F-A7C5-46B4-A0F0-E2CEB6CC86F6}" type="pres">
      <dgm:prSet presAssocID="{593E60EC-83EC-4250-93CD-72458C11C803}" presName="node" presStyleLbl="node1" presStyleIdx="7" presStyleCnt="11">
        <dgm:presLayoutVars>
          <dgm:bulletEnabled val="1"/>
        </dgm:presLayoutVars>
      </dgm:prSet>
      <dgm:spPr/>
    </dgm:pt>
    <dgm:pt modelId="{51CD4EF1-414D-463D-8FD0-33115C9A331C}" type="pres">
      <dgm:prSet presAssocID="{FB9C38C6-8361-4D37-8C56-B6255156E5B7}" presName="sibTrans" presStyleCnt="0"/>
      <dgm:spPr/>
    </dgm:pt>
    <dgm:pt modelId="{4C0EE67B-3F1B-40AF-A470-E3E2D860D019}" type="pres">
      <dgm:prSet presAssocID="{4E66B348-3F1A-4268-987F-DBC93958C242}" presName="node" presStyleLbl="node1" presStyleIdx="8" presStyleCnt="11">
        <dgm:presLayoutVars>
          <dgm:bulletEnabled val="1"/>
        </dgm:presLayoutVars>
      </dgm:prSet>
      <dgm:spPr/>
    </dgm:pt>
    <dgm:pt modelId="{4885A84F-4603-47E0-A298-B0CB8BE5EECA}" type="pres">
      <dgm:prSet presAssocID="{05E18D38-8075-47E3-94FD-E9F86BFBDA87}" presName="sibTrans" presStyleCnt="0"/>
      <dgm:spPr/>
    </dgm:pt>
    <dgm:pt modelId="{A2F72980-C76B-413D-B5E7-99B059BF9838}" type="pres">
      <dgm:prSet presAssocID="{E02D9ABB-E27E-49D6-90F7-9F87457EF559}" presName="node" presStyleLbl="node1" presStyleIdx="9" presStyleCnt="11">
        <dgm:presLayoutVars>
          <dgm:bulletEnabled val="1"/>
        </dgm:presLayoutVars>
      </dgm:prSet>
      <dgm:spPr/>
    </dgm:pt>
    <dgm:pt modelId="{FDCE4BC2-D591-416C-8C89-D9D6226E299F}" type="pres">
      <dgm:prSet presAssocID="{9FE9FAD0-43EE-43CF-9B26-C3290D5DA79C}" presName="sibTrans" presStyleCnt="0"/>
      <dgm:spPr/>
    </dgm:pt>
    <dgm:pt modelId="{5423FF51-4C4F-4580-9F30-BD7E9C84CD44}" type="pres">
      <dgm:prSet presAssocID="{C8FF7831-57E3-4C6A-B840-D11062B4000F}" presName="node" presStyleLbl="node1" presStyleIdx="10" presStyleCnt="11">
        <dgm:presLayoutVars>
          <dgm:bulletEnabled val="1"/>
        </dgm:presLayoutVars>
      </dgm:prSet>
      <dgm:spPr/>
    </dgm:pt>
  </dgm:ptLst>
  <dgm:cxnLst>
    <dgm:cxn modelId="{C003440A-B1A8-4703-9877-A8CC0985BDCD}" srcId="{134CD59D-B991-4145-A681-249F5E9134CD}" destId="{8A94F081-14D4-4411-A848-05E0264A908E}" srcOrd="3" destOrd="0" parTransId="{0F26DC9F-FEDB-4604-A600-099D94C37A74}" sibTransId="{AF0F0958-7DF6-431B-9BCD-A0B17BBBB0E3}"/>
    <dgm:cxn modelId="{47324A0F-4FA5-4F19-A8AE-C024CCFA064F}" srcId="{134CD59D-B991-4145-A681-249F5E9134CD}" destId="{E4E64BFF-F601-41F9-9819-2A1E5126E066}" srcOrd="2" destOrd="0" parTransId="{B51A9979-08ED-4722-BCAF-15794434B9AD}" sibTransId="{7574A761-BDCE-4D9F-B2D2-10E60A4952BA}"/>
    <dgm:cxn modelId="{A38FE11C-6517-4D78-A654-B3373E23D8A1}" type="presOf" srcId="{C8FF7831-57E3-4C6A-B840-D11062B4000F}" destId="{5423FF51-4C4F-4580-9F30-BD7E9C84CD44}" srcOrd="0" destOrd="0" presId="urn:microsoft.com/office/officeart/2005/8/layout/default"/>
    <dgm:cxn modelId="{088BBD26-1F76-418E-8AAA-44E5796D592F}" srcId="{134CD59D-B991-4145-A681-249F5E9134CD}" destId="{C3F6FCC4-B71C-4ECA-9E8C-DF49216D2C68}" srcOrd="4" destOrd="0" parTransId="{7911C738-A029-4EE7-B702-80D77E8567AA}" sibTransId="{326D99D7-8634-47A2-825E-ED63A8F255B8}"/>
    <dgm:cxn modelId="{89CBE42A-D050-4355-95EC-48F5305FF756}" type="presOf" srcId="{E02D9ABB-E27E-49D6-90F7-9F87457EF559}" destId="{A2F72980-C76B-413D-B5E7-99B059BF9838}" srcOrd="0" destOrd="0" presId="urn:microsoft.com/office/officeart/2005/8/layout/default"/>
    <dgm:cxn modelId="{B2080431-0D46-4B97-BA22-831C6D271312}" type="presOf" srcId="{ACDF1C54-2673-4ECA-8BB4-8FA2D5107ED8}" destId="{88B3C0F1-6423-463F-A1C5-825163503AD6}" srcOrd="0" destOrd="0" presId="urn:microsoft.com/office/officeart/2005/8/layout/default"/>
    <dgm:cxn modelId="{43C15537-5DB1-4CF2-9277-5EC394C4457B}" type="presOf" srcId="{134CD59D-B991-4145-A681-249F5E9134CD}" destId="{74DC6230-AD4C-41FC-8FFA-86FDAFC82490}" srcOrd="0" destOrd="0" presId="urn:microsoft.com/office/officeart/2005/8/layout/default"/>
    <dgm:cxn modelId="{5945323D-7CFD-4230-8F76-41746420B7C1}" srcId="{134CD59D-B991-4145-A681-249F5E9134CD}" destId="{C8FF7831-57E3-4C6A-B840-D11062B4000F}" srcOrd="10" destOrd="0" parTransId="{634B4678-6078-456E-BF5D-CD8E5ED8AC31}" sibTransId="{DA5D2AD2-A582-4B2E-B632-C506BE39D247}"/>
    <dgm:cxn modelId="{9CEA3C3E-EE87-4A01-9F1E-587D93ED5BB6}" type="presOf" srcId="{8A94F081-14D4-4411-A848-05E0264A908E}" destId="{13EBD6D3-5D22-4693-B558-A9ADCEF8E50D}" srcOrd="0" destOrd="0" presId="urn:microsoft.com/office/officeart/2005/8/layout/default"/>
    <dgm:cxn modelId="{D87CF640-AA32-4C0E-A6ED-44F32FE31973}" type="presOf" srcId="{4E66B348-3F1A-4268-987F-DBC93958C242}" destId="{4C0EE67B-3F1B-40AF-A470-E3E2D860D019}" srcOrd="0" destOrd="0" presId="urn:microsoft.com/office/officeart/2005/8/layout/default"/>
    <dgm:cxn modelId="{911F8B4D-1C79-467D-A6CB-0486821DEFE7}" srcId="{134CD59D-B991-4145-A681-249F5E9134CD}" destId="{753DA987-84F8-4D3D-ABC6-BC33EE12DE6C}" srcOrd="0" destOrd="0" parTransId="{E8F39E1B-652C-433F-A4CD-9180A7916CE5}" sibTransId="{5923F44C-24A4-4D29-830F-C589EB243355}"/>
    <dgm:cxn modelId="{DE51B44E-2B99-4492-89BA-C80F71E0327A}" srcId="{134CD59D-B991-4145-A681-249F5E9134CD}" destId="{593E60EC-83EC-4250-93CD-72458C11C803}" srcOrd="7" destOrd="0" parTransId="{6B1740D3-8EE7-461F-A8A7-E1E0BF060995}" sibTransId="{FB9C38C6-8361-4D37-8C56-B6255156E5B7}"/>
    <dgm:cxn modelId="{BBEE2557-4712-4603-9B0D-EE9F0A3FBD74}" type="presOf" srcId="{753DA987-84F8-4D3D-ABC6-BC33EE12DE6C}" destId="{5AE8107C-9E1F-4413-A194-9C02405B45BB}" srcOrd="0" destOrd="0" presId="urn:microsoft.com/office/officeart/2005/8/layout/default"/>
    <dgm:cxn modelId="{C9361978-9CE8-4908-B739-2419D627A373}" type="presOf" srcId="{60870AE5-D724-424E-A7CB-952E7D7155EE}" destId="{5AF9562D-E74A-4E17-B448-D593C3BAD8B6}" srcOrd="0" destOrd="0" presId="urn:microsoft.com/office/officeart/2005/8/layout/default"/>
    <dgm:cxn modelId="{6F318B7A-A4CB-4D13-B46A-28A20845EE4F}" srcId="{134CD59D-B991-4145-A681-249F5E9134CD}" destId="{AAA979B3-411F-4191-9EFB-F4EC3C64833A}" srcOrd="6" destOrd="0" parTransId="{9AC91461-0C71-4CF0-BBDF-B43E1C370466}" sibTransId="{5210E63F-D124-4861-9825-9D848FB1BF37}"/>
    <dgm:cxn modelId="{C1EF4585-7B11-42E0-96F5-D2282250F323}" srcId="{134CD59D-B991-4145-A681-249F5E9134CD}" destId="{60870AE5-D724-424E-A7CB-952E7D7155EE}" srcOrd="5" destOrd="0" parTransId="{6D9EC10D-6D7A-421A-A453-0F1AD339A8E2}" sibTransId="{4F76AD32-5AC8-48FC-A922-FE042B17D023}"/>
    <dgm:cxn modelId="{52ACF489-763B-4B12-B69F-2EAB5DF46F68}" type="presOf" srcId="{AAA979B3-411F-4191-9EFB-F4EC3C64833A}" destId="{8F0C4596-EEA4-4DB0-A74A-2962CEF5DEAC}" srcOrd="0" destOrd="0" presId="urn:microsoft.com/office/officeart/2005/8/layout/default"/>
    <dgm:cxn modelId="{7DEFADAC-D77F-4025-AE5C-4EC2E0C363B8}" type="presOf" srcId="{E4E64BFF-F601-41F9-9819-2A1E5126E066}" destId="{E126EA2C-0F9E-465F-94E4-C07A7D94A706}" srcOrd="0" destOrd="0" presId="urn:microsoft.com/office/officeart/2005/8/layout/default"/>
    <dgm:cxn modelId="{AB1B2BB9-D8C1-4A42-8E86-216B9062430D}" type="presOf" srcId="{C3F6FCC4-B71C-4ECA-9E8C-DF49216D2C68}" destId="{227E0951-D3CF-4E8B-AB5F-11DD8F84654D}" srcOrd="0" destOrd="0" presId="urn:microsoft.com/office/officeart/2005/8/layout/default"/>
    <dgm:cxn modelId="{B81CF7C7-102E-4867-BC65-659673D07816}" type="presOf" srcId="{593E60EC-83EC-4250-93CD-72458C11C803}" destId="{715CF42F-A7C5-46B4-A0F0-E2CEB6CC86F6}" srcOrd="0" destOrd="0" presId="urn:microsoft.com/office/officeart/2005/8/layout/default"/>
    <dgm:cxn modelId="{8AF290D5-B93E-46E0-A128-55AADFA385AD}" srcId="{134CD59D-B991-4145-A681-249F5E9134CD}" destId="{E02D9ABB-E27E-49D6-90F7-9F87457EF559}" srcOrd="9" destOrd="0" parTransId="{93B86A8B-B897-4DB3-A9E8-59583B06E2FB}" sibTransId="{9FE9FAD0-43EE-43CF-9B26-C3290D5DA79C}"/>
    <dgm:cxn modelId="{F26F7DE2-D665-4D56-8D36-30A0E6B6DD07}" srcId="{134CD59D-B991-4145-A681-249F5E9134CD}" destId="{4E66B348-3F1A-4268-987F-DBC93958C242}" srcOrd="8" destOrd="0" parTransId="{530BA7D2-F260-4858-9724-052B04CFA4D3}" sibTransId="{05E18D38-8075-47E3-94FD-E9F86BFBDA87}"/>
    <dgm:cxn modelId="{727011F4-098C-4E66-A661-7C96D15FEE78}" srcId="{134CD59D-B991-4145-A681-249F5E9134CD}" destId="{ACDF1C54-2673-4ECA-8BB4-8FA2D5107ED8}" srcOrd="1" destOrd="0" parTransId="{BA09D535-0729-46B7-BDC7-41E4585D0B7A}" sibTransId="{5FB927AB-DC80-404A-B9D7-876DB7A7C637}"/>
    <dgm:cxn modelId="{F9202DEF-3323-413C-8DDF-CABE3B56DF53}" type="presParOf" srcId="{74DC6230-AD4C-41FC-8FFA-86FDAFC82490}" destId="{5AE8107C-9E1F-4413-A194-9C02405B45BB}" srcOrd="0" destOrd="0" presId="urn:microsoft.com/office/officeart/2005/8/layout/default"/>
    <dgm:cxn modelId="{CF7F05A2-0FC3-40AA-9E68-37799AE6821E}" type="presParOf" srcId="{74DC6230-AD4C-41FC-8FFA-86FDAFC82490}" destId="{FB85FD55-2128-46B2-A380-3DF252660595}" srcOrd="1" destOrd="0" presId="urn:microsoft.com/office/officeart/2005/8/layout/default"/>
    <dgm:cxn modelId="{1701FE9B-CAF2-4576-AECB-50D994987338}" type="presParOf" srcId="{74DC6230-AD4C-41FC-8FFA-86FDAFC82490}" destId="{88B3C0F1-6423-463F-A1C5-825163503AD6}" srcOrd="2" destOrd="0" presId="urn:microsoft.com/office/officeart/2005/8/layout/default"/>
    <dgm:cxn modelId="{8B8CBC07-CF15-44FF-8860-AF2F91D19413}" type="presParOf" srcId="{74DC6230-AD4C-41FC-8FFA-86FDAFC82490}" destId="{B0892325-1EF8-4BE7-A851-9F2FE266CA48}" srcOrd="3" destOrd="0" presId="urn:microsoft.com/office/officeart/2005/8/layout/default"/>
    <dgm:cxn modelId="{FF035459-CCE3-48DE-9583-B9D093C10727}" type="presParOf" srcId="{74DC6230-AD4C-41FC-8FFA-86FDAFC82490}" destId="{E126EA2C-0F9E-465F-94E4-C07A7D94A706}" srcOrd="4" destOrd="0" presId="urn:microsoft.com/office/officeart/2005/8/layout/default"/>
    <dgm:cxn modelId="{8264B1F7-E9BD-46B3-8C5A-3821E621BC8D}" type="presParOf" srcId="{74DC6230-AD4C-41FC-8FFA-86FDAFC82490}" destId="{3AE1DAD7-B4F8-4369-9864-BE82E6C7ECF3}" srcOrd="5" destOrd="0" presId="urn:microsoft.com/office/officeart/2005/8/layout/default"/>
    <dgm:cxn modelId="{40D00F7E-A31E-41E1-B834-B99D8FD35F23}" type="presParOf" srcId="{74DC6230-AD4C-41FC-8FFA-86FDAFC82490}" destId="{13EBD6D3-5D22-4693-B558-A9ADCEF8E50D}" srcOrd="6" destOrd="0" presId="urn:microsoft.com/office/officeart/2005/8/layout/default"/>
    <dgm:cxn modelId="{C1A05B2F-3F36-4B5B-A2D0-BE8028457381}" type="presParOf" srcId="{74DC6230-AD4C-41FC-8FFA-86FDAFC82490}" destId="{9454A49D-1152-4416-A92B-C5AE669696CF}" srcOrd="7" destOrd="0" presId="urn:microsoft.com/office/officeart/2005/8/layout/default"/>
    <dgm:cxn modelId="{6F9CD886-84A5-4974-8F3B-92877242185B}" type="presParOf" srcId="{74DC6230-AD4C-41FC-8FFA-86FDAFC82490}" destId="{227E0951-D3CF-4E8B-AB5F-11DD8F84654D}" srcOrd="8" destOrd="0" presId="urn:microsoft.com/office/officeart/2005/8/layout/default"/>
    <dgm:cxn modelId="{4CFCED52-48E5-4EC3-8A1C-493D07BBE15C}" type="presParOf" srcId="{74DC6230-AD4C-41FC-8FFA-86FDAFC82490}" destId="{43EBDFF9-F51F-4E2A-AA36-E19EA741DACF}" srcOrd="9" destOrd="0" presId="urn:microsoft.com/office/officeart/2005/8/layout/default"/>
    <dgm:cxn modelId="{2CB7B18F-08F5-4359-8222-F629F77452F4}" type="presParOf" srcId="{74DC6230-AD4C-41FC-8FFA-86FDAFC82490}" destId="{5AF9562D-E74A-4E17-B448-D593C3BAD8B6}" srcOrd="10" destOrd="0" presId="urn:microsoft.com/office/officeart/2005/8/layout/default"/>
    <dgm:cxn modelId="{4FDA4F43-5230-49F3-AC44-31CC6CAEE774}" type="presParOf" srcId="{74DC6230-AD4C-41FC-8FFA-86FDAFC82490}" destId="{F05BAA3B-1234-4D09-B263-D6F086ADF109}" srcOrd="11" destOrd="0" presId="urn:microsoft.com/office/officeart/2005/8/layout/default"/>
    <dgm:cxn modelId="{91F527A9-B5E7-47DA-A448-5B3AA55E01E1}" type="presParOf" srcId="{74DC6230-AD4C-41FC-8FFA-86FDAFC82490}" destId="{8F0C4596-EEA4-4DB0-A74A-2962CEF5DEAC}" srcOrd="12" destOrd="0" presId="urn:microsoft.com/office/officeart/2005/8/layout/default"/>
    <dgm:cxn modelId="{79E80AFF-AEA8-4C63-B7E5-E18F3E9808CF}" type="presParOf" srcId="{74DC6230-AD4C-41FC-8FFA-86FDAFC82490}" destId="{B795A5CB-456C-4EF1-9F46-60B961F162DA}" srcOrd="13" destOrd="0" presId="urn:microsoft.com/office/officeart/2005/8/layout/default"/>
    <dgm:cxn modelId="{5CAF52DA-34EA-414A-93D1-E78D3272A653}" type="presParOf" srcId="{74DC6230-AD4C-41FC-8FFA-86FDAFC82490}" destId="{715CF42F-A7C5-46B4-A0F0-E2CEB6CC86F6}" srcOrd="14" destOrd="0" presId="urn:microsoft.com/office/officeart/2005/8/layout/default"/>
    <dgm:cxn modelId="{CFCA78BB-1F3C-4107-B103-416C60AEC76B}" type="presParOf" srcId="{74DC6230-AD4C-41FC-8FFA-86FDAFC82490}" destId="{51CD4EF1-414D-463D-8FD0-33115C9A331C}" srcOrd="15" destOrd="0" presId="urn:microsoft.com/office/officeart/2005/8/layout/default"/>
    <dgm:cxn modelId="{A64825CB-4473-4F43-B81D-5A86F68E984F}" type="presParOf" srcId="{74DC6230-AD4C-41FC-8FFA-86FDAFC82490}" destId="{4C0EE67B-3F1B-40AF-A470-E3E2D860D019}" srcOrd="16" destOrd="0" presId="urn:microsoft.com/office/officeart/2005/8/layout/default"/>
    <dgm:cxn modelId="{21243899-39F1-4C4B-AF16-76EECC257CEE}" type="presParOf" srcId="{74DC6230-AD4C-41FC-8FFA-86FDAFC82490}" destId="{4885A84F-4603-47E0-A298-B0CB8BE5EECA}" srcOrd="17" destOrd="0" presId="urn:microsoft.com/office/officeart/2005/8/layout/default"/>
    <dgm:cxn modelId="{6833CB85-A036-49CE-A1DF-5F2EAE102FE9}" type="presParOf" srcId="{74DC6230-AD4C-41FC-8FFA-86FDAFC82490}" destId="{A2F72980-C76B-413D-B5E7-99B059BF9838}" srcOrd="18" destOrd="0" presId="urn:microsoft.com/office/officeart/2005/8/layout/default"/>
    <dgm:cxn modelId="{EBC40A51-300D-44E5-8391-5EF908F113EB}" type="presParOf" srcId="{74DC6230-AD4C-41FC-8FFA-86FDAFC82490}" destId="{FDCE4BC2-D591-416C-8C89-D9D6226E299F}" srcOrd="19" destOrd="0" presId="urn:microsoft.com/office/officeart/2005/8/layout/default"/>
    <dgm:cxn modelId="{6CE13E5F-4A64-434D-9702-44D60E1DDA26}" type="presParOf" srcId="{74DC6230-AD4C-41FC-8FFA-86FDAFC82490}" destId="{5423FF51-4C4F-4580-9F30-BD7E9C84CD44}"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7F1D4EB-ACFD-4447-BCDD-CF877241C65B}"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A3006EE-BB92-4585-84F7-2122765D959D}">
      <dgm:prSet custT="1"/>
      <dgm:spPr>
        <a:solidFill>
          <a:schemeClr val="accent5">
            <a:lumMod val="75000"/>
          </a:schemeClr>
        </a:solidFill>
      </dgm:spPr>
      <dgm:t>
        <a:bodyPr/>
        <a:lstStyle/>
        <a:p>
          <a:pPr marL="228600" lvl="1" indent="-228600" algn="l" defTabSz="889000">
            <a:lnSpc>
              <a:spcPct val="90000"/>
            </a:lnSpc>
            <a:spcBef>
              <a:spcPct val="0"/>
            </a:spcBef>
            <a:spcAft>
              <a:spcPct val="15000"/>
            </a:spcAft>
            <a:buChar char="•"/>
          </a:pPr>
          <a:endParaRPr lang="en-US" sz="2000" b="0" i="0" kern="1200" baseline="0" dirty="0">
            <a:solidFill>
              <a:prstClr val="white"/>
            </a:solidFill>
            <a:latin typeface="Calibri" panose="020F0502020204030204"/>
            <a:ea typeface="+mn-ea"/>
            <a:cs typeface="+mn-cs"/>
          </a:endParaRPr>
        </a:p>
      </dgm:t>
    </dgm:pt>
    <dgm:pt modelId="{572ED6CE-2BD5-4EB8-A58C-5ACEF153E737}" type="parTrans" cxnId="{FB2EE2B5-1CEA-4662-AEC2-41FCD016C442}">
      <dgm:prSet/>
      <dgm:spPr/>
      <dgm:t>
        <a:bodyPr/>
        <a:lstStyle/>
        <a:p>
          <a:endParaRPr lang="en-US"/>
        </a:p>
      </dgm:t>
    </dgm:pt>
    <dgm:pt modelId="{46C3391A-6684-412A-B4B1-E270A4ECDE52}" type="sibTrans" cxnId="{FB2EE2B5-1CEA-4662-AEC2-41FCD016C442}">
      <dgm:prSet/>
      <dgm:spPr/>
      <dgm:t>
        <a:bodyPr/>
        <a:lstStyle/>
        <a:p>
          <a:endParaRPr lang="en-US"/>
        </a:p>
      </dgm:t>
    </dgm:pt>
    <dgm:pt modelId="{33A8F451-A0BB-4F70-927A-84B9F2C63F00}">
      <dgm:prSet custT="1"/>
      <dgm:spPr>
        <a:solidFill>
          <a:schemeClr val="accent5">
            <a:lumMod val="75000"/>
          </a:schemeClr>
        </a:solidFill>
      </dgm:spPr>
      <dgm:t>
        <a:bodyPr/>
        <a:lstStyle/>
        <a:p>
          <a:pPr marL="228600" lvl="1" indent="0" algn="l" defTabSz="889000">
            <a:lnSpc>
              <a:spcPct val="90000"/>
            </a:lnSpc>
            <a:spcBef>
              <a:spcPct val="0"/>
            </a:spcBef>
            <a:spcAft>
              <a:spcPct val="15000"/>
            </a:spcAft>
          </a:pPr>
          <a:r>
            <a:rPr lang="en-GB" sz="3200" b="0" i="0" kern="1200" baseline="0" dirty="0"/>
            <a:t> Out of Hours Team (Adults and Children): 0191 456 2093                        </a:t>
          </a:r>
          <a:endParaRPr lang="en-US" sz="3200" kern="1200" dirty="0"/>
        </a:p>
      </dgm:t>
    </dgm:pt>
    <dgm:pt modelId="{C62CAE21-0796-4DE5-8A68-5FA70131424E}" type="parTrans" cxnId="{C2086387-B253-473C-8F97-47FB67F3319E}">
      <dgm:prSet/>
      <dgm:spPr/>
      <dgm:t>
        <a:bodyPr/>
        <a:lstStyle/>
        <a:p>
          <a:endParaRPr lang="en-US"/>
        </a:p>
      </dgm:t>
    </dgm:pt>
    <dgm:pt modelId="{2692CD05-84D7-47C9-80C5-942CCF19D697}" type="sibTrans" cxnId="{C2086387-B253-473C-8F97-47FB67F3319E}">
      <dgm:prSet/>
      <dgm:spPr/>
      <dgm:t>
        <a:bodyPr/>
        <a:lstStyle/>
        <a:p>
          <a:endParaRPr lang="en-US"/>
        </a:p>
      </dgm:t>
    </dgm:pt>
    <dgm:pt modelId="{1531912B-FCB1-4C30-8853-923BCE214533}">
      <dgm:prSet custT="1"/>
      <dgm:spPr>
        <a:solidFill>
          <a:schemeClr val="accent5">
            <a:lumMod val="75000"/>
          </a:schemeClr>
        </a:solidFill>
      </dgm:spPr>
      <dgm:t>
        <a:bodyPr/>
        <a:lstStyle/>
        <a:p>
          <a:pPr marL="228600" lvl="1" indent="0" algn="l" defTabSz="889000">
            <a:lnSpc>
              <a:spcPct val="90000"/>
            </a:lnSpc>
            <a:spcBef>
              <a:spcPct val="0"/>
            </a:spcBef>
            <a:spcAft>
              <a:spcPct val="15000"/>
            </a:spcAft>
          </a:pPr>
          <a:r>
            <a:rPr lang="en-GB" sz="3200" b="0" i="0" kern="1200" baseline="0" dirty="0"/>
            <a:t> Care Quality Commission (CQC): 03000 61 61 61</a:t>
          </a:r>
          <a:endParaRPr lang="en-US" sz="3200" kern="1200" dirty="0"/>
        </a:p>
      </dgm:t>
    </dgm:pt>
    <dgm:pt modelId="{590245D5-E79F-4D75-A0B5-BDEEA6CE78B4}" type="parTrans" cxnId="{30134EC4-0C0D-44C7-9DF3-EA6443CD956D}">
      <dgm:prSet/>
      <dgm:spPr/>
      <dgm:t>
        <a:bodyPr/>
        <a:lstStyle/>
        <a:p>
          <a:endParaRPr lang="en-US"/>
        </a:p>
      </dgm:t>
    </dgm:pt>
    <dgm:pt modelId="{95ED10DF-4085-41F7-8AD5-B6FC8569206A}" type="sibTrans" cxnId="{30134EC4-0C0D-44C7-9DF3-EA6443CD956D}">
      <dgm:prSet/>
      <dgm:spPr/>
      <dgm:t>
        <a:bodyPr/>
        <a:lstStyle/>
        <a:p>
          <a:endParaRPr lang="en-US"/>
        </a:p>
      </dgm:t>
    </dgm:pt>
    <dgm:pt modelId="{4CD98CF8-85FA-4448-BB50-07B5D6D638A5}">
      <dgm:prSet custT="1"/>
      <dgm:spPr>
        <a:solidFill>
          <a:schemeClr val="accent5">
            <a:lumMod val="75000"/>
          </a:schemeClr>
        </a:solidFill>
      </dgm:spPr>
      <dgm:t>
        <a:bodyPr/>
        <a:lstStyle/>
        <a:p>
          <a:pPr marL="228600" lvl="1" indent="0" algn="l" defTabSz="889000">
            <a:lnSpc>
              <a:spcPct val="90000"/>
            </a:lnSpc>
            <a:spcBef>
              <a:spcPct val="0"/>
            </a:spcBef>
            <a:spcAft>
              <a:spcPct val="15000"/>
            </a:spcAft>
          </a:pPr>
          <a:r>
            <a:rPr lang="en-GB" sz="3200" b="0" i="0" kern="1200" baseline="0" dirty="0"/>
            <a:t> Police: 101 / 999 (if immediate risk of harm to self or others)           </a:t>
          </a:r>
          <a:r>
            <a:rPr lang="en-GB" sz="2000" b="0" i="0" kern="1200" baseline="0" dirty="0"/>
            <a:t>                                         </a:t>
          </a:r>
          <a:endParaRPr lang="en-US" sz="2000" kern="1200" dirty="0"/>
        </a:p>
      </dgm:t>
    </dgm:pt>
    <dgm:pt modelId="{274F5A6E-674E-4303-8CCD-42B1ABC283FF}" type="parTrans" cxnId="{8843FA88-FCBA-4115-82E8-85A852B97941}">
      <dgm:prSet/>
      <dgm:spPr/>
      <dgm:t>
        <a:bodyPr/>
        <a:lstStyle/>
        <a:p>
          <a:endParaRPr lang="en-US"/>
        </a:p>
      </dgm:t>
    </dgm:pt>
    <dgm:pt modelId="{52CB9DDE-C187-4E6D-B38A-FE66B51B19D9}" type="sibTrans" cxnId="{8843FA88-FCBA-4115-82E8-85A852B97941}">
      <dgm:prSet/>
      <dgm:spPr/>
      <dgm:t>
        <a:bodyPr/>
        <a:lstStyle/>
        <a:p>
          <a:endParaRPr lang="en-US"/>
        </a:p>
      </dgm:t>
    </dgm:pt>
    <dgm:pt modelId="{9CEE4743-B6A7-4617-8FFB-F04946655C9A}">
      <dgm:prSet custT="1"/>
      <dgm:spPr>
        <a:solidFill>
          <a:schemeClr val="accent5">
            <a:lumMod val="75000"/>
          </a:schemeClr>
        </a:solidFill>
      </dgm:spPr>
      <dgm:t>
        <a:bodyPr/>
        <a:lstStyle/>
        <a:p>
          <a:pPr marL="228600" lvl="1" indent="0" algn="l" defTabSz="889000">
            <a:lnSpc>
              <a:spcPct val="90000"/>
            </a:lnSpc>
            <a:spcBef>
              <a:spcPct val="0"/>
            </a:spcBef>
            <a:spcAft>
              <a:spcPct val="15000"/>
            </a:spcAft>
          </a:pPr>
          <a:r>
            <a:rPr lang="en-GB" sz="3200" b="0" i="0" kern="1200" baseline="0" dirty="0"/>
            <a:t> Adults - Let’s Talk Team: 0191 424 6000</a:t>
          </a:r>
          <a:endParaRPr lang="en-US" sz="3200" kern="1200" dirty="0"/>
        </a:p>
      </dgm:t>
    </dgm:pt>
    <dgm:pt modelId="{265DF5A0-5792-4931-B32E-7589B68F1E9E}" type="sibTrans" cxnId="{78DCE345-83BC-4A45-8EE7-4D4363FFCB2F}">
      <dgm:prSet/>
      <dgm:spPr/>
      <dgm:t>
        <a:bodyPr/>
        <a:lstStyle/>
        <a:p>
          <a:endParaRPr lang="en-US"/>
        </a:p>
      </dgm:t>
    </dgm:pt>
    <dgm:pt modelId="{15C1E5B8-4150-4FB7-8C40-05BEA490B134}" type="parTrans" cxnId="{78DCE345-83BC-4A45-8EE7-4D4363FFCB2F}">
      <dgm:prSet/>
      <dgm:spPr/>
      <dgm:t>
        <a:bodyPr/>
        <a:lstStyle/>
        <a:p>
          <a:endParaRPr lang="en-US"/>
        </a:p>
      </dgm:t>
    </dgm:pt>
    <dgm:pt modelId="{831E6E19-B52C-4E9A-A9E5-F20F5A0D2B44}">
      <dgm:prSet custT="1"/>
      <dgm:spPr>
        <a:solidFill>
          <a:schemeClr val="accent5">
            <a:lumMod val="75000"/>
          </a:schemeClr>
        </a:solidFill>
      </dgm:spPr>
      <dgm:t>
        <a:bodyPr/>
        <a:lstStyle/>
        <a:p>
          <a:pPr marL="228600" lvl="1" indent="0" algn="l" defTabSz="889000">
            <a:lnSpc>
              <a:spcPct val="90000"/>
            </a:lnSpc>
            <a:spcBef>
              <a:spcPct val="0"/>
            </a:spcBef>
            <a:spcAft>
              <a:spcPct val="15000"/>
            </a:spcAft>
          </a:pPr>
          <a:r>
            <a:rPr lang="en-GB" sz="3200" b="0" i="0" kern="1200" baseline="0" dirty="0"/>
            <a:t> Children – Multi-Agency Safeguarding Hub (MASH): 0191 424 5010          </a:t>
          </a:r>
          <a:endParaRPr lang="en-US" sz="3200" kern="1200" dirty="0"/>
        </a:p>
      </dgm:t>
    </dgm:pt>
    <dgm:pt modelId="{8F8B7CF9-C285-40E8-95B4-293935079E3A}" type="parTrans" cxnId="{E24D54DD-A5E1-4EAC-AC37-894C8CAFA94F}">
      <dgm:prSet/>
      <dgm:spPr/>
      <dgm:t>
        <a:bodyPr/>
        <a:lstStyle/>
        <a:p>
          <a:endParaRPr lang="en-GB"/>
        </a:p>
      </dgm:t>
    </dgm:pt>
    <dgm:pt modelId="{DDA80607-EC4C-4567-9A60-E5C61CE9DE27}" type="sibTrans" cxnId="{E24D54DD-A5E1-4EAC-AC37-894C8CAFA94F}">
      <dgm:prSet/>
      <dgm:spPr/>
      <dgm:t>
        <a:bodyPr/>
        <a:lstStyle/>
        <a:p>
          <a:endParaRPr lang="en-GB"/>
        </a:p>
      </dgm:t>
    </dgm:pt>
    <dgm:pt modelId="{7079F502-59E5-477F-A44E-E94DB8950CF6}" type="pres">
      <dgm:prSet presAssocID="{67F1D4EB-ACFD-4447-BCDD-CF877241C65B}" presName="diagram" presStyleCnt="0">
        <dgm:presLayoutVars>
          <dgm:dir/>
          <dgm:resizeHandles val="exact"/>
        </dgm:presLayoutVars>
      </dgm:prSet>
      <dgm:spPr/>
    </dgm:pt>
    <dgm:pt modelId="{4F88E28A-8796-4719-A09A-0F10F20C1B58}" type="pres">
      <dgm:prSet presAssocID="{5A3006EE-BB92-4585-84F7-2122765D959D}" presName="node" presStyleLbl="node1" presStyleIdx="0" presStyleCnt="1" custScaleX="156139">
        <dgm:presLayoutVars>
          <dgm:bulletEnabled val="1"/>
        </dgm:presLayoutVars>
      </dgm:prSet>
      <dgm:spPr/>
    </dgm:pt>
  </dgm:ptLst>
  <dgm:cxnLst>
    <dgm:cxn modelId="{4239C60A-0848-4CDB-B584-82F8E5A03899}" type="presOf" srcId="{4CD98CF8-85FA-4448-BB50-07B5D6D638A5}" destId="{4F88E28A-8796-4719-A09A-0F10F20C1B58}" srcOrd="0" destOrd="5" presId="urn:microsoft.com/office/officeart/2005/8/layout/default"/>
    <dgm:cxn modelId="{3077AB1C-5AF0-47A6-B0F8-04D4EC30F506}" type="presOf" srcId="{33A8F451-A0BB-4F70-927A-84B9F2C63F00}" destId="{4F88E28A-8796-4719-A09A-0F10F20C1B58}" srcOrd="0" destOrd="3" presId="urn:microsoft.com/office/officeart/2005/8/layout/default"/>
    <dgm:cxn modelId="{FB3BA040-A2DD-4E4B-943B-E4CB915E3CAF}" type="presOf" srcId="{5A3006EE-BB92-4585-84F7-2122765D959D}" destId="{4F88E28A-8796-4719-A09A-0F10F20C1B58}" srcOrd="0" destOrd="0" presId="urn:microsoft.com/office/officeart/2005/8/layout/default"/>
    <dgm:cxn modelId="{F8CF625F-11A9-4E04-997A-D6F2C648C819}" type="presOf" srcId="{1531912B-FCB1-4C30-8853-923BCE214533}" destId="{4F88E28A-8796-4719-A09A-0F10F20C1B58}" srcOrd="0" destOrd="4" presId="urn:microsoft.com/office/officeart/2005/8/layout/default"/>
    <dgm:cxn modelId="{3B549742-DBD3-4D09-84A7-D5F5811DFCFD}" type="presOf" srcId="{67F1D4EB-ACFD-4447-BCDD-CF877241C65B}" destId="{7079F502-59E5-477F-A44E-E94DB8950CF6}" srcOrd="0" destOrd="0" presId="urn:microsoft.com/office/officeart/2005/8/layout/default"/>
    <dgm:cxn modelId="{78DCE345-83BC-4A45-8EE7-4D4363FFCB2F}" srcId="{5A3006EE-BB92-4585-84F7-2122765D959D}" destId="{9CEE4743-B6A7-4617-8FFB-F04946655C9A}" srcOrd="0" destOrd="0" parTransId="{15C1E5B8-4150-4FB7-8C40-05BEA490B134}" sibTransId="{265DF5A0-5792-4931-B32E-7589B68F1E9E}"/>
    <dgm:cxn modelId="{C2086387-B253-473C-8F97-47FB67F3319E}" srcId="{5A3006EE-BB92-4585-84F7-2122765D959D}" destId="{33A8F451-A0BB-4F70-927A-84B9F2C63F00}" srcOrd="2" destOrd="0" parTransId="{C62CAE21-0796-4DE5-8A68-5FA70131424E}" sibTransId="{2692CD05-84D7-47C9-80C5-942CCF19D697}"/>
    <dgm:cxn modelId="{8843FA88-FCBA-4115-82E8-85A852B97941}" srcId="{5A3006EE-BB92-4585-84F7-2122765D959D}" destId="{4CD98CF8-85FA-4448-BB50-07B5D6D638A5}" srcOrd="4" destOrd="0" parTransId="{274F5A6E-674E-4303-8CCD-42B1ABC283FF}" sibTransId="{52CB9DDE-C187-4E6D-B38A-FE66B51B19D9}"/>
    <dgm:cxn modelId="{FB2EE2B5-1CEA-4662-AEC2-41FCD016C442}" srcId="{67F1D4EB-ACFD-4447-BCDD-CF877241C65B}" destId="{5A3006EE-BB92-4585-84F7-2122765D959D}" srcOrd="0" destOrd="0" parTransId="{572ED6CE-2BD5-4EB8-A58C-5ACEF153E737}" sibTransId="{46C3391A-6684-412A-B4B1-E270A4ECDE52}"/>
    <dgm:cxn modelId="{F4FE8BBE-BABB-43DC-8A6E-35352BA9A0EB}" type="presOf" srcId="{831E6E19-B52C-4E9A-A9E5-F20F5A0D2B44}" destId="{4F88E28A-8796-4719-A09A-0F10F20C1B58}" srcOrd="0" destOrd="2" presId="urn:microsoft.com/office/officeart/2005/8/layout/default"/>
    <dgm:cxn modelId="{30134EC4-0C0D-44C7-9DF3-EA6443CD956D}" srcId="{5A3006EE-BB92-4585-84F7-2122765D959D}" destId="{1531912B-FCB1-4C30-8853-923BCE214533}" srcOrd="3" destOrd="0" parTransId="{590245D5-E79F-4D75-A0B5-BDEEA6CE78B4}" sibTransId="{95ED10DF-4085-41F7-8AD5-B6FC8569206A}"/>
    <dgm:cxn modelId="{2C7367D7-9D0D-4745-9643-3A2D4F50510A}" type="presOf" srcId="{9CEE4743-B6A7-4617-8FFB-F04946655C9A}" destId="{4F88E28A-8796-4719-A09A-0F10F20C1B58}" srcOrd="0" destOrd="1" presId="urn:microsoft.com/office/officeart/2005/8/layout/default"/>
    <dgm:cxn modelId="{E24D54DD-A5E1-4EAC-AC37-894C8CAFA94F}" srcId="{5A3006EE-BB92-4585-84F7-2122765D959D}" destId="{831E6E19-B52C-4E9A-A9E5-F20F5A0D2B44}" srcOrd="1" destOrd="0" parTransId="{8F8B7CF9-C285-40E8-95B4-293935079E3A}" sibTransId="{DDA80607-EC4C-4567-9A60-E5C61CE9DE27}"/>
    <dgm:cxn modelId="{2BA23801-C642-48C3-A43B-82D67CA24599}" type="presParOf" srcId="{7079F502-59E5-477F-A44E-E94DB8950CF6}" destId="{4F88E28A-8796-4719-A09A-0F10F20C1B58}" srcOrd="0" destOrd="0" presId="urn:microsoft.com/office/officeart/2005/8/layout/defaul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845586-1182-4FE6-8950-27F23B381A4E}">
      <dsp:nvSpPr>
        <dsp:cNvPr id="0" name=""/>
        <dsp:cNvSpPr/>
      </dsp:nvSpPr>
      <dsp:spPr>
        <a:xfrm>
          <a:off x="3578798" y="728330"/>
          <a:ext cx="562773" cy="91440"/>
        </a:xfrm>
        <a:custGeom>
          <a:avLst/>
          <a:gdLst/>
          <a:ahLst/>
          <a:cxnLst/>
          <a:rect l="0" t="0" r="0" b="0"/>
          <a:pathLst>
            <a:path>
              <a:moveTo>
                <a:pt x="0" y="45720"/>
              </a:moveTo>
              <a:lnTo>
                <a:pt x="562773"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45350" y="771083"/>
        <a:ext cx="29668" cy="5933"/>
      </dsp:txXfrm>
    </dsp:sp>
    <dsp:sp modelId="{393643F7-2A59-4472-9910-E375568474CE}">
      <dsp:nvSpPr>
        <dsp:cNvPr id="0" name=""/>
        <dsp:cNvSpPr/>
      </dsp:nvSpPr>
      <dsp:spPr>
        <a:xfrm>
          <a:off x="1000712" y="84"/>
          <a:ext cx="2579885" cy="154793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6417" tIns="132696" rIns="126417" bIns="132696"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rPr>
            <a:t>Ensure that local safeguarding arrangements are in place as defined by the Care Act 2014 and relevant statutory guidance</a:t>
          </a:r>
          <a:endParaRPr lang="en-US" sz="1400" kern="1200" dirty="0">
            <a:solidFill>
              <a:schemeClr val="tx1"/>
            </a:solidFill>
          </a:endParaRPr>
        </a:p>
      </dsp:txBody>
      <dsp:txXfrm>
        <a:off x="1000712" y="84"/>
        <a:ext cx="2579885" cy="1547931"/>
      </dsp:txXfrm>
    </dsp:sp>
    <dsp:sp modelId="{43029D88-5365-4DC9-A5F0-BB3265FA226C}">
      <dsp:nvSpPr>
        <dsp:cNvPr id="0" name=""/>
        <dsp:cNvSpPr/>
      </dsp:nvSpPr>
      <dsp:spPr>
        <a:xfrm>
          <a:off x="6752057" y="728330"/>
          <a:ext cx="562773" cy="91440"/>
        </a:xfrm>
        <a:custGeom>
          <a:avLst/>
          <a:gdLst/>
          <a:ahLst/>
          <a:cxnLst/>
          <a:rect l="0" t="0" r="0" b="0"/>
          <a:pathLst>
            <a:path>
              <a:moveTo>
                <a:pt x="0" y="45720"/>
              </a:moveTo>
              <a:lnTo>
                <a:pt x="562773" y="45720"/>
              </a:lnTo>
            </a:path>
          </a:pathLst>
        </a:custGeom>
        <a:noFill/>
        <a:ln w="6350" cap="flat" cmpd="sng" algn="ctr">
          <a:solidFill>
            <a:schemeClr val="accent5">
              <a:hueOff val="-1689636"/>
              <a:satOff val="-4355"/>
              <a:lumOff val="-294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18609" y="771083"/>
        <a:ext cx="29668" cy="5933"/>
      </dsp:txXfrm>
    </dsp:sp>
    <dsp:sp modelId="{D061D03C-5C52-494B-BF9A-97F1375003BD}">
      <dsp:nvSpPr>
        <dsp:cNvPr id="0" name=""/>
        <dsp:cNvSpPr/>
      </dsp:nvSpPr>
      <dsp:spPr>
        <a:xfrm>
          <a:off x="4173971" y="84"/>
          <a:ext cx="2579885" cy="1547931"/>
        </a:xfrm>
        <a:prstGeom prst="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6417" tIns="132696" rIns="126417" bIns="132696"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Leading adult safeguarding arrangements across its locality, overseeing and coordinating the effectiveness of the safeguarding work of its member and partner agencies</a:t>
          </a:r>
        </a:p>
      </dsp:txBody>
      <dsp:txXfrm>
        <a:off x="4173971" y="84"/>
        <a:ext cx="2579885" cy="1547931"/>
      </dsp:txXfrm>
    </dsp:sp>
    <dsp:sp modelId="{44A287CD-9B2C-466C-9060-6791362206EC}">
      <dsp:nvSpPr>
        <dsp:cNvPr id="0" name=""/>
        <dsp:cNvSpPr/>
      </dsp:nvSpPr>
      <dsp:spPr>
        <a:xfrm>
          <a:off x="2290655" y="1546215"/>
          <a:ext cx="6346518" cy="562773"/>
        </a:xfrm>
        <a:custGeom>
          <a:avLst/>
          <a:gdLst/>
          <a:ahLst/>
          <a:cxnLst/>
          <a:rect l="0" t="0" r="0" b="0"/>
          <a:pathLst>
            <a:path>
              <a:moveTo>
                <a:pt x="6346518" y="0"/>
              </a:moveTo>
              <a:lnTo>
                <a:pt x="6346518" y="298486"/>
              </a:lnTo>
              <a:lnTo>
                <a:pt x="0" y="298486"/>
              </a:lnTo>
              <a:lnTo>
                <a:pt x="0" y="562773"/>
              </a:lnTo>
            </a:path>
          </a:pathLst>
        </a:custGeom>
        <a:noFill/>
        <a:ln w="6350" cap="flat" cmpd="sng" algn="ctr">
          <a:solidFill>
            <a:schemeClr val="accent5">
              <a:hueOff val="-3379271"/>
              <a:satOff val="-8710"/>
              <a:lumOff val="-588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5304559" y="1824635"/>
        <a:ext cx="318709" cy="5933"/>
      </dsp:txXfrm>
    </dsp:sp>
    <dsp:sp modelId="{3E530B7A-2405-499A-AB3E-33597FF931A9}">
      <dsp:nvSpPr>
        <dsp:cNvPr id="0" name=""/>
        <dsp:cNvSpPr/>
      </dsp:nvSpPr>
      <dsp:spPr>
        <a:xfrm>
          <a:off x="7347230" y="84"/>
          <a:ext cx="2579885" cy="1547931"/>
        </a:xfrm>
        <a:prstGeom prst="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6417" tIns="132696" rIns="126417" bIns="132696"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rPr>
            <a:t>Ensuring that safeguarding practice is person-centred and outcome-focussed </a:t>
          </a:r>
          <a:endParaRPr lang="en-US" sz="1400" kern="1200" dirty="0">
            <a:solidFill>
              <a:schemeClr val="tx1"/>
            </a:solidFill>
          </a:endParaRPr>
        </a:p>
      </dsp:txBody>
      <dsp:txXfrm>
        <a:off x="7347230" y="84"/>
        <a:ext cx="2579885" cy="1547931"/>
      </dsp:txXfrm>
    </dsp:sp>
    <dsp:sp modelId="{3B8E95E4-598D-4B06-AC1E-7BC08F9E25C0}">
      <dsp:nvSpPr>
        <dsp:cNvPr id="0" name=""/>
        <dsp:cNvSpPr/>
      </dsp:nvSpPr>
      <dsp:spPr>
        <a:xfrm>
          <a:off x="3578798" y="2869634"/>
          <a:ext cx="562773" cy="91440"/>
        </a:xfrm>
        <a:custGeom>
          <a:avLst/>
          <a:gdLst/>
          <a:ahLst/>
          <a:cxnLst/>
          <a:rect l="0" t="0" r="0" b="0"/>
          <a:pathLst>
            <a:path>
              <a:moveTo>
                <a:pt x="0" y="45720"/>
              </a:moveTo>
              <a:lnTo>
                <a:pt x="562773" y="45720"/>
              </a:lnTo>
            </a:path>
          </a:pathLst>
        </a:custGeom>
        <a:noFill/>
        <a:ln w="6350" cap="flat" cmpd="sng" algn="ctr">
          <a:solidFill>
            <a:schemeClr val="accent5">
              <a:hueOff val="-5068907"/>
              <a:satOff val="-13064"/>
              <a:lumOff val="-882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45350" y="2912388"/>
        <a:ext cx="29668" cy="5933"/>
      </dsp:txXfrm>
    </dsp:sp>
    <dsp:sp modelId="{992F7D54-7BF0-4B45-B18D-CD51FDC5EF4A}">
      <dsp:nvSpPr>
        <dsp:cNvPr id="0" name=""/>
        <dsp:cNvSpPr/>
      </dsp:nvSpPr>
      <dsp:spPr>
        <a:xfrm>
          <a:off x="1000712" y="2141389"/>
          <a:ext cx="2579885" cy="1547931"/>
        </a:xfrm>
        <a:prstGeom prst="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6417" tIns="132696" rIns="126417" bIns="132696"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Working collaboratively to prevent abuse and neglect where possible</a:t>
          </a:r>
        </a:p>
      </dsp:txBody>
      <dsp:txXfrm>
        <a:off x="1000712" y="2141389"/>
        <a:ext cx="2579885" cy="1547931"/>
      </dsp:txXfrm>
    </dsp:sp>
    <dsp:sp modelId="{4CF04B8C-9512-4AF5-83AE-87631483BD59}">
      <dsp:nvSpPr>
        <dsp:cNvPr id="0" name=""/>
        <dsp:cNvSpPr/>
      </dsp:nvSpPr>
      <dsp:spPr>
        <a:xfrm>
          <a:off x="6752057" y="2869634"/>
          <a:ext cx="562773" cy="91440"/>
        </a:xfrm>
        <a:custGeom>
          <a:avLst/>
          <a:gdLst/>
          <a:ahLst/>
          <a:cxnLst/>
          <a:rect l="0" t="0" r="0" b="0"/>
          <a:pathLst>
            <a:path>
              <a:moveTo>
                <a:pt x="0" y="45720"/>
              </a:moveTo>
              <a:lnTo>
                <a:pt x="562773" y="45720"/>
              </a:lnTo>
            </a:path>
          </a:pathLst>
        </a:custGeom>
        <a:noFill/>
        <a:ln w="6350" cap="flat" cmpd="sng" algn="ctr">
          <a:solidFill>
            <a:schemeClr val="accent5">
              <a:hueOff val="-6758543"/>
              <a:satOff val="-17419"/>
              <a:lumOff val="-1176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18609" y="2912388"/>
        <a:ext cx="29668" cy="5933"/>
      </dsp:txXfrm>
    </dsp:sp>
    <dsp:sp modelId="{B230156E-9BD5-4B20-B194-4D67EC3D822E}">
      <dsp:nvSpPr>
        <dsp:cNvPr id="0" name=""/>
        <dsp:cNvSpPr/>
      </dsp:nvSpPr>
      <dsp:spPr>
        <a:xfrm>
          <a:off x="4173971" y="2141389"/>
          <a:ext cx="2579885" cy="1547931"/>
        </a:xfrm>
        <a:prstGeom prst="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6417" tIns="132696" rIns="126417" bIns="132696"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rPr>
            <a:t>Ensuring that  agencies and individuals give timely and proportionate responses when abuse or neglect have occurred</a:t>
          </a:r>
          <a:endParaRPr lang="en-US" sz="1400" kern="1200" dirty="0">
            <a:solidFill>
              <a:schemeClr val="tx1"/>
            </a:solidFill>
          </a:endParaRPr>
        </a:p>
      </dsp:txBody>
      <dsp:txXfrm>
        <a:off x="4173971" y="2141389"/>
        <a:ext cx="2579885" cy="1547931"/>
      </dsp:txXfrm>
    </dsp:sp>
    <dsp:sp modelId="{256C003C-AEEA-4F6A-8622-4EAB2C3ECAD8}">
      <dsp:nvSpPr>
        <dsp:cNvPr id="0" name=""/>
        <dsp:cNvSpPr/>
      </dsp:nvSpPr>
      <dsp:spPr>
        <a:xfrm>
          <a:off x="7347230" y="2141389"/>
          <a:ext cx="2579885" cy="1547931"/>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6417" tIns="132696" rIns="126417" bIns="132696"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rPr>
            <a:t>Ensuring that safeguarding practice is continuously improving and enhancing the quality of life of adults in its area</a:t>
          </a:r>
          <a:endParaRPr lang="en-US" sz="1400" kern="1200" dirty="0">
            <a:solidFill>
              <a:schemeClr val="tx1"/>
            </a:solidFill>
          </a:endParaRPr>
        </a:p>
      </dsp:txBody>
      <dsp:txXfrm>
        <a:off x="7347230" y="2141389"/>
        <a:ext cx="2579885" cy="15479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103844-5E1D-4B5D-A747-9A541E3511A2}">
      <dsp:nvSpPr>
        <dsp:cNvPr id="0" name=""/>
        <dsp:cNvSpPr/>
      </dsp:nvSpPr>
      <dsp:spPr>
        <a:xfrm>
          <a:off x="784655" y="954"/>
          <a:ext cx="2556797" cy="153407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Empowerment: people being supported and encouraged to make their own decisions and give informed consent</a:t>
          </a:r>
          <a:endParaRPr lang="en-US" sz="1400" kern="1200" dirty="0"/>
        </a:p>
      </dsp:txBody>
      <dsp:txXfrm>
        <a:off x="784655" y="954"/>
        <a:ext cx="2556797" cy="1534078"/>
      </dsp:txXfrm>
    </dsp:sp>
    <dsp:sp modelId="{A5C4B0F3-E6E1-4525-8C73-D6E33F1298E0}">
      <dsp:nvSpPr>
        <dsp:cNvPr id="0" name=""/>
        <dsp:cNvSpPr/>
      </dsp:nvSpPr>
      <dsp:spPr>
        <a:xfrm>
          <a:off x="3597133" y="954"/>
          <a:ext cx="2556797" cy="153407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Prevention: it is better to take action before harm occurs</a:t>
          </a:r>
          <a:endParaRPr lang="en-US" sz="1400" kern="1200" dirty="0"/>
        </a:p>
      </dsp:txBody>
      <dsp:txXfrm>
        <a:off x="3597133" y="954"/>
        <a:ext cx="2556797" cy="1534078"/>
      </dsp:txXfrm>
    </dsp:sp>
    <dsp:sp modelId="{14B9E51F-38C8-4570-8BF8-BFB44FA729CE}">
      <dsp:nvSpPr>
        <dsp:cNvPr id="0" name=""/>
        <dsp:cNvSpPr/>
      </dsp:nvSpPr>
      <dsp:spPr>
        <a:xfrm>
          <a:off x="6409610" y="954"/>
          <a:ext cx="2556797" cy="153407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Proportionality: the intrusive response appropriate to the risk presented</a:t>
          </a:r>
          <a:endParaRPr lang="en-US" sz="1400" kern="1200" dirty="0"/>
        </a:p>
      </dsp:txBody>
      <dsp:txXfrm>
        <a:off x="6409610" y="954"/>
        <a:ext cx="2556797" cy="1534078"/>
      </dsp:txXfrm>
    </dsp:sp>
    <dsp:sp modelId="{C8EE2CEC-972D-487B-B45B-BFC769D485FB}">
      <dsp:nvSpPr>
        <dsp:cNvPr id="0" name=""/>
        <dsp:cNvSpPr/>
      </dsp:nvSpPr>
      <dsp:spPr>
        <a:xfrm>
          <a:off x="784655" y="1790712"/>
          <a:ext cx="2556797" cy="153407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Protection: support and representation for those in greatest need</a:t>
          </a:r>
          <a:endParaRPr lang="en-US" sz="1400" kern="1200" dirty="0"/>
        </a:p>
      </dsp:txBody>
      <dsp:txXfrm>
        <a:off x="784655" y="1790712"/>
        <a:ext cx="2556797" cy="1534078"/>
      </dsp:txXfrm>
    </dsp:sp>
    <dsp:sp modelId="{2F8D5148-4272-4B80-8E20-63913714D524}">
      <dsp:nvSpPr>
        <dsp:cNvPr id="0" name=""/>
        <dsp:cNvSpPr/>
      </dsp:nvSpPr>
      <dsp:spPr>
        <a:xfrm>
          <a:off x="3597133" y="1790712"/>
          <a:ext cx="2556797" cy="153407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i="0" kern="1200" dirty="0"/>
            <a:t>Partnership: local solutions through services working with their communities – communities have a part to play in preventing, detecting and reporting neglect and abuse</a:t>
          </a:r>
          <a:endParaRPr lang="en-US" sz="1400" kern="1200" dirty="0"/>
        </a:p>
      </dsp:txBody>
      <dsp:txXfrm>
        <a:off x="3597133" y="1790712"/>
        <a:ext cx="2556797" cy="1534078"/>
      </dsp:txXfrm>
    </dsp:sp>
    <dsp:sp modelId="{55CA82F4-5F13-49C4-9C4C-9A1D128DB238}">
      <dsp:nvSpPr>
        <dsp:cNvPr id="0" name=""/>
        <dsp:cNvSpPr/>
      </dsp:nvSpPr>
      <dsp:spPr>
        <a:xfrm>
          <a:off x="6409610" y="1790712"/>
          <a:ext cx="2556797" cy="153407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Accountability: accountability and transparency in safeguarding practice</a:t>
          </a:r>
        </a:p>
      </dsp:txBody>
      <dsp:txXfrm>
        <a:off x="6409610" y="1790712"/>
        <a:ext cx="2556797" cy="15340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E8107C-9E1F-4413-A194-9C02405B45BB}">
      <dsp:nvSpPr>
        <dsp:cNvPr id="0" name=""/>
        <dsp:cNvSpPr/>
      </dsp:nvSpPr>
      <dsp:spPr>
        <a:xfrm>
          <a:off x="2571" y="345887"/>
          <a:ext cx="2039835" cy="122390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Physical Abuse</a:t>
          </a:r>
        </a:p>
      </dsp:txBody>
      <dsp:txXfrm>
        <a:off x="2571" y="345887"/>
        <a:ext cx="2039835" cy="1223901"/>
      </dsp:txXfrm>
    </dsp:sp>
    <dsp:sp modelId="{88B3C0F1-6423-463F-A1C5-825163503AD6}">
      <dsp:nvSpPr>
        <dsp:cNvPr id="0" name=""/>
        <dsp:cNvSpPr/>
      </dsp:nvSpPr>
      <dsp:spPr>
        <a:xfrm>
          <a:off x="2246390" y="345887"/>
          <a:ext cx="2039835" cy="122390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Domestic Violence or Abuse</a:t>
          </a:r>
        </a:p>
      </dsp:txBody>
      <dsp:txXfrm>
        <a:off x="2246390" y="345887"/>
        <a:ext cx="2039835" cy="1223901"/>
      </dsp:txXfrm>
    </dsp:sp>
    <dsp:sp modelId="{E126EA2C-0F9E-465F-94E4-C07A7D94A706}">
      <dsp:nvSpPr>
        <dsp:cNvPr id="0" name=""/>
        <dsp:cNvSpPr/>
      </dsp:nvSpPr>
      <dsp:spPr>
        <a:xfrm>
          <a:off x="4490210" y="345887"/>
          <a:ext cx="2039835" cy="122390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Sexual Abuse</a:t>
          </a:r>
        </a:p>
      </dsp:txBody>
      <dsp:txXfrm>
        <a:off x="4490210" y="345887"/>
        <a:ext cx="2039835" cy="1223901"/>
      </dsp:txXfrm>
    </dsp:sp>
    <dsp:sp modelId="{13EBD6D3-5D22-4693-B558-A9ADCEF8E50D}">
      <dsp:nvSpPr>
        <dsp:cNvPr id="0" name=""/>
        <dsp:cNvSpPr/>
      </dsp:nvSpPr>
      <dsp:spPr>
        <a:xfrm>
          <a:off x="6734029" y="345887"/>
          <a:ext cx="2039835" cy="122390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Psychological or Emotional Abuse</a:t>
          </a:r>
        </a:p>
      </dsp:txBody>
      <dsp:txXfrm>
        <a:off x="6734029" y="345887"/>
        <a:ext cx="2039835" cy="1223901"/>
      </dsp:txXfrm>
    </dsp:sp>
    <dsp:sp modelId="{227E0951-D3CF-4E8B-AB5F-11DD8F84654D}">
      <dsp:nvSpPr>
        <dsp:cNvPr id="0" name=""/>
        <dsp:cNvSpPr/>
      </dsp:nvSpPr>
      <dsp:spPr>
        <a:xfrm>
          <a:off x="2571" y="1773772"/>
          <a:ext cx="2039835" cy="122390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Financial or Material Abuse</a:t>
          </a:r>
        </a:p>
      </dsp:txBody>
      <dsp:txXfrm>
        <a:off x="2571" y="1773772"/>
        <a:ext cx="2039835" cy="1223901"/>
      </dsp:txXfrm>
    </dsp:sp>
    <dsp:sp modelId="{5AF9562D-E74A-4E17-B448-D593C3BAD8B6}">
      <dsp:nvSpPr>
        <dsp:cNvPr id="0" name=""/>
        <dsp:cNvSpPr/>
      </dsp:nvSpPr>
      <dsp:spPr>
        <a:xfrm>
          <a:off x="2246390" y="1773772"/>
          <a:ext cx="2039835" cy="122390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Modern Slavery</a:t>
          </a:r>
        </a:p>
      </dsp:txBody>
      <dsp:txXfrm>
        <a:off x="2246390" y="1773772"/>
        <a:ext cx="2039835" cy="1223901"/>
      </dsp:txXfrm>
    </dsp:sp>
    <dsp:sp modelId="{8F0C4596-EEA4-4DB0-A74A-2962CEF5DEAC}">
      <dsp:nvSpPr>
        <dsp:cNvPr id="0" name=""/>
        <dsp:cNvSpPr/>
      </dsp:nvSpPr>
      <dsp:spPr>
        <a:xfrm>
          <a:off x="4490210" y="1773772"/>
          <a:ext cx="2039835" cy="122390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Discriminatory Abuse</a:t>
          </a:r>
        </a:p>
      </dsp:txBody>
      <dsp:txXfrm>
        <a:off x="4490210" y="1773772"/>
        <a:ext cx="2039835" cy="1223901"/>
      </dsp:txXfrm>
    </dsp:sp>
    <dsp:sp modelId="{715CF42F-A7C5-46B4-A0F0-E2CEB6CC86F6}">
      <dsp:nvSpPr>
        <dsp:cNvPr id="0" name=""/>
        <dsp:cNvSpPr/>
      </dsp:nvSpPr>
      <dsp:spPr>
        <a:xfrm>
          <a:off x="6734029" y="1773772"/>
          <a:ext cx="2039835" cy="122390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Organisational or Institutional Abuse</a:t>
          </a:r>
        </a:p>
      </dsp:txBody>
      <dsp:txXfrm>
        <a:off x="6734029" y="1773772"/>
        <a:ext cx="2039835" cy="1223901"/>
      </dsp:txXfrm>
    </dsp:sp>
    <dsp:sp modelId="{4C0EE67B-3F1B-40AF-A470-E3E2D860D019}">
      <dsp:nvSpPr>
        <dsp:cNvPr id="0" name=""/>
        <dsp:cNvSpPr/>
      </dsp:nvSpPr>
      <dsp:spPr>
        <a:xfrm>
          <a:off x="1124480" y="3201657"/>
          <a:ext cx="2039835" cy="122390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Neglect or Acts of Omission</a:t>
          </a:r>
        </a:p>
      </dsp:txBody>
      <dsp:txXfrm>
        <a:off x="1124480" y="3201657"/>
        <a:ext cx="2039835" cy="1223901"/>
      </dsp:txXfrm>
    </dsp:sp>
    <dsp:sp modelId="{A2F72980-C76B-413D-B5E7-99B059BF9838}">
      <dsp:nvSpPr>
        <dsp:cNvPr id="0" name=""/>
        <dsp:cNvSpPr/>
      </dsp:nvSpPr>
      <dsp:spPr>
        <a:xfrm>
          <a:off x="3368300" y="3201657"/>
          <a:ext cx="2039835" cy="122390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Self-Neglect</a:t>
          </a:r>
        </a:p>
      </dsp:txBody>
      <dsp:txXfrm>
        <a:off x="3368300" y="3201657"/>
        <a:ext cx="2039835" cy="1223901"/>
      </dsp:txXfrm>
    </dsp:sp>
    <dsp:sp modelId="{5423FF51-4C4F-4580-9F30-BD7E9C84CD44}">
      <dsp:nvSpPr>
        <dsp:cNvPr id="0" name=""/>
        <dsp:cNvSpPr/>
      </dsp:nvSpPr>
      <dsp:spPr>
        <a:xfrm>
          <a:off x="5612120" y="3201657"/>
          <a:ext cx="2039835" cy="1223901"/>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solidFill>
                <a:schemeClr val="tx1"/>
              </a:solidFill>
            </a:rPr>
            <a:t>Click the link for </a:t>
          </a:r>
          <a:r>
            <a:rPr lang="en-GB" sz="1900" kern="1200" dirty="0">
              <a:solidFill>
                <a:schemeClr val="bg1"/>
              </a:solidFill>
              <a:hlinkClick xmlns:r="http://schemas.openxmlformats.org/officeDocument/2006/relationships" r:id="rId1"/>
            </a:rPr>
            <a:t>Types and Indicators of Abuse and Neglect</a:t>
          </a:r>
          <a:endParaRPr lang="en-GB" sz="1900" kern="1200" dirty="0"/>
        </a:p>
      </dsp:txBody>
      <dsp:txXfrm>
        <a:off x="5612120" y="3201657"/>
        <a:ext cx="2039835" cy="12239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88E28A-8796-4719-A09A-0F10F20C1B58}">
      <dsp:nvSpPr>
        <dsp:cNvPr id="0" name=""/>
        <dsp:cNvSpPr/>
      </dsp:nvSpPr>
      <dsp:spPr>
        <a:xfrm>
          <a:off x="206833" y="843"/>
          <a:ext cx="10514162" cy="4040308"/>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228600" lvl="1" indent="-228600" algn="l" defTabSz="889000">
            <a:lnSpc>
              <a:spcPct val="90000"/>
            </a:lnSpc>
            <a:spcBef>
              <a:spcPct val="0"/>
            </a:spcBef>
            <a:spcAft>
              <a:spcPct val="15000"/>
            </a:spcAft>
            <a:buNone/>
          </a:pPr>
          <a:endParaRPr lang="en-US" sz="2000" b="0" i="0" kern="1200" baseline="0" dirty="0">
            <a:solidFill>
              <a:prstClr val="white"/>
            </a:solidFill>
            <a:latin typeface="Calibri" panose="020F0502020204030204"/>
            <a:ea typeface="+mn-ea"/>
            <a:cs typeface="+mn-cs"/>
          </a:endParaRPr>
        </a:p>
        <a:p>
          <a:pPr marL="228600" lvl="1" indent="0" algn="l" defTabSz="889000">
            <a:lnSpc>
              <a:spcPct val="90000"/>
            </a:lnSpc>
            <a:spcBef>
              <a:spcPct val="0"/>
            </a:spcBef>
            <a:spcAft>
              <a:spcPct val="15000"/>
            </a:spcAft>
            <a:buChar char="•"/>
          </a:pPr>
          <a:r>
            <a:rPr lang="en-GB" sz="3200" b="0" i="0" kern="1200" baseline="0" dirty="0"/>
            <a:t> Adults - Let’s Talk Team: 0191 424 6000</a:t>
          </a:r>
          <a:endParaRPr lang="en-US" sz="3200" kern="1200" dirty="0"/>
        </a:p>
        <a:p>
          <a:pPr marL="228600" lvl="1" indent="0" algn="l" defTabSz="889000">
            <a:lnSpc>
              <a:spcPct val="90000"/>
            </a:lnSpc>
            <a:spcBef>
              <a:spcPct val="0"/>
            </a:spcBef>
            <a:spcAft>
              <a:spcPct val="15000"/>
            </a:spcAft>
            <a:buChar char="•"/>
          </a:pPr>
          <a:r>
            <a:rPr lang="en-GB" sz="3200" b="0" i="0" kern="1200" baseline="0" dirty="0"/>
            <a:t> Children – Multi-Agency Safeguarding Hub (MASH): 0191 424 5010          </a:t>
          </a:r>
          <a:endParaRPr lang="en-US" sz="3200" kern="1200" dirty="0"/>
        </a:p>
        <a:p>
          <a:pPr marL="228600" lvl="1" indent="0" algn="l" defTabSz="889000">
            <a:lnSpc>
              <a:spcPct val="90000"/>
            </a:lnSpc>
            <a:spcBef>
              <a:spcPct val="0"/>
            </a:spcBef>
            <a:spcAft>
              <a:spcPct val="15000"/>
            </a:spcAft>
            <a:buChar char="•"/>
          </a:pPr>
          <a:r>
            <a:rPr lang="en-GB" sz="3200" b="0" i="0" kern="1200" baseline="0" dirty="0"/>
            <a:t> Out of Hours Team (Adults and Children): 0191 456 2093                        </a:t>
          </a:r>
          <a:endParaRPr lang="en-US" sz="3200" kern="1200" dirty="0"/>
        </a:p>
        <a:p>
          <a:pPr marL="228600" lvl="1" indent="0" algn="l" defTabSz="889000">
            <a:lnSpc>
              <a:spcPct val="90000"/>
            </a:lnSpc>
            <a:spcBef>
              <a:spcPct val="0"/>
            </a:spcBef>
            <a:spcAft>
              <a:spcPct val="15000"/>
            </a:spcAft>
            <a:buChar char="•"/>
          </a:pPr>
          <a:r>
            <a:rPr lang="en-GB" sz="3200" b="0" i="0" kern="1200" baseline="0" dirty="0"/>
            <a:t> Care Quality Commission (CQC): 03000 61 61 61</a:t>
          </a:r>
          <a:endParaRPr lang="en-US" sz="3200" kern="1200" dirty="0"/>
        </a:p>
        <a:p>
          <a:pPr marL="228600" lvl="1" indent="0" algn="l" defTabSz="889000">
            <a:lnSpc>
              <a:spcPct val="90000"/>
            </a:lnSpc>
            <a:spcBef>
              <a:spcPct val="0"/>
            </a:spcBef>
            <a:spcAft>
              <a:spcPct val="15000"/>
            </a:spcAft>
            <a:buChar char="•"/>
          </a:pPr>
          <a:r>
            <a:rPr lang="en-GB" sz="3200" b="0" i="0" kern="1200" baseline="0" dirty="0"/>
            <a:t> Police: 101 / 999 (if immediate risk of harm to self or others)           </a:t>
          </a:r>
          <a:r>
            <a:rPr lang="en-GB" sz="2000" b="0" i="0" kern="1200" baseline="0" dirty="0"/>
            <a:t>                                         </a:t>
          </a:r>
          <a:endParaRPr lang="en-US" sz="2000" kern="1200" dirty="0"/>
        </a:p>
      </dsp:txBody>
      <dsp:txXfrm>
        <a:off x="206833" y="843"/>
        <a:ext cx="10514162" cy="4040308"/>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FC232A-0EBB-499E-97A1-0DF0B98C4943}" type="datetimeFigureOut">
              <a:rPr lang="en-GB" smtClean="0"/>
              <a:t>20/05/2024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E8B839-AE2D-4D45-BCE9-CBC66EDF8899}" type="slidenum">
              <a:rPr lang="en-GB" smtClean="0"/>
              <a:t>‹#›</a:t>
            </a:fld>
            <a:endParaRPr lang="en-GB"/>
          </a:p>
        </p:txBody>
      </p:sp>
    </p:spTree>
    <p:extLst>
      <p:ext uri="{BB962C8B-B14F-4D97-AF65-F5344CB8AC3E}">
        <p14:creationId xmlns:p14="http://schemas.microsoft.com/office/powerpoint/2010/main" val="815816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2E939-4BD6-4D6C-BC37-85F96FD1D1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7FDFC81-235C-451B-A493-D4D8B63C08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411F26-2447-4B6C-8E75-AE8C06B8ACA5}"/>
              </a:ext>
            </a:extLst>
          </p:cNvPr>
          <p:cNvSpPr>
            <a:spLocks noGrp="1"/>
          </p:cNvSpPr>
          <p:nvPr>
            <p:ph type="dt" sz="half" idx="10"/>
          </p:nvPr>
        </p:nvSpPr>
        <p:spPr/>
        <p:txBody>
          <a:bodyPr/>
          <a:lstStyle/>
          <a:p>
            <a:fld id="{58CBD208-99B5-4747-9022-AB6B545B7484}" type="datetimeFigureOut">
              <a:rPr lang="en-GB" smtClean="0"/>
              <a:t>20/05/2024</a:t>
            </a:fld>
            <a:endParaRPr lang="en-GB"/>
          </a:p>
        </p:txBody>
      </p:sp>
      <p:sp>
        <p:nvSpPr>
          <p:cNvPr id="5" name="Footer Placeholder 4">
            <a:extLst>
              <a:ext uri="{FF2B5EF4-FFF2-40B4-BE49-F238E27FC236}">
                <a16:creationId xmlns:a16="http://schemas.microsoft.com/office/drawing/2014/main" id="{2CEB5843-0DC6-4FED-A007-317FD5B874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7A405F-CFA8-41CF-B495-3C68FA779171}"/>
              </a:ext>
            </a:extLst>
          </p:cNvPr>
          <p:cNvSpPr>
            <a:spLocks noGrp="1"/>
          </p:cNvSpPr>
          <p:nvPr>
            <p:ph type="sldNum" sz="quarter" idx="12"/>
          </p:nvPr>
        </p:nvSpPr>
        <p:spPr/>
        <p:txBody>
          <a:bodyPr/>
          <a:lstStyle/>
          <a:p>
            <a:fld id="{37BBB5BD-1DAD-4A6C-AF84-8DE94CE10F00}" type="slidenum">
              <a:rPr lang="en-GB" smtClean="0"/>
              <a:t>‹#›</a:t>
            </a:fld>
            <a:endParaRPr lang="en-GB"/>
          </a:p>
        </p:txBody>
      </p:sp>
    </p:spTree>
    <p:extLst>
      <p:ext uri="{BB962C8B-B14F-4D97-AF65-F5344CB8AC3E}">
        <p14:creationId xmlns:p14="http://schemas.microsoft.com/office/powerpoint/2010/main" val="4042908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7E9B4-27A0-4112-B269-4F9355650F1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29DC0C6-6EE6-46B6-8D6E-73CFDF5DF7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ECBF6A-D899-42DE-8C9D-B0B9C361CAF3}"/>
              </a:ext>
            </a:extLst>
          </p:cNvPr>
          <p:cNvSpPr>
            <a:spLocks noGrp="1"/>
          </p:cNvSpPr>
          <p:nvPr>
            <p:ph type="dt" sz="half" idx="10"/>
          </p:nvPr>
        </p:nvSpPr>
        <p:spPr/>
        <p:txBody>
          <a:bodyPr/>
          <a:lstStyle/>
          <a:p>
            <a:fld id="{58CBD208-99B5-4747-9022-AB6B545B7484}" type="datetimeFigureOut">
              <a:rPr lang="en-GB" smtClean="0"/>
              <a:t>20/05/2024</a:t>
            </a:fld>
            <a:endParaRPr lang="en-GB"/>
          </a:p>
        </p:txBody>
      </p:sp>
      <p:sp>
        <p:nvSpPr>
          <p:cNvPr id="5" name="Footer Placeholder 4">
            <a:extLst>
              <a:ext uri="{FF2B5EF4-FFF2-40B4-BE49-F238E27FC236}">
                <a16:creationId xmlns:a16="http://schemas.microsoft.com/office/drawing/2014/main" id="{146FCBF2-3BCB-4041-AE84-D3B4648F0C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BA88E5-C267-44B3-962C-EACD6662AFEF}"/>
              </a:ext>
            </a:extLst>
          </p:cNvPr>
          <p:cNvSpPr>
            <a:spLocks noGrp="1"/>
          </p:cNvSpPr>
          <p:nvPr>
            <p:ph type="sldNum" sz="quarter" idx="12"/>
          </p:nvPr>
        </p:nvSpPr>
        <p:spPr/>
        <p:txBody>
          <a:bodyPr/>
          <a:lstStyle/>
          <a:p>
            <a:fld id="{37BBB5BD-1DAD-4A6C-AF84-8DE94CE10F00}" type="slidenum">
              <a:rPr lang="en-GB" smtClean="0"/>
              <a:t>‹#›</a:t>
            </a:fld>
            <a:endParaRPr lang="en-GB"/>
          </a:p>
        </p:txBody>
      </p:sp>
    </p:spTree>
    <p:extLst>
      <p:ext uri="{BB962C8B-B14F-4D97-AF65-F5344CB8AC3E}">
        <p14:creationId xmlns:p14="http://schemas.microsoft.com/office/powerpoint/2010/main" val="559072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E95178-58BC-4343-9C1B-DE03A52B83B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FCEB25-0BDF-4C2E-B4B7-940DA40F15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69273F-B2F6-4FD0-ACB1-63187C6DECFE}"/>
              </a:ext>
            </a:extLst>
          </p:cNvPr>
          <p:cNvSpPr>
            <a:spLocks noGrp="1"/>
          </p:cNvSpPr>
          <p:nvPr>
            <p:ph type="dt" sz="half" idx="10"/>
          </p:nvPr>
        </p:nvSpPr>
        <p:spPr/>
        <p:txBody>
          <a:bodyPr/>
          <a:lstStyle/>
          <a:p>
            <a:fld id="{58CBD208-99B5-4747-9022-AB6B545B7484}" type="datetimeFigureOut">
              <a:rPr lang="en-GB" smtClean="0"/>
              <a:t>20/05/2024</a:t>
            </a:fld>
            <a:endParaRPr lang="en-GB"/>
          </a:p>
        </p:txBody>
      </p:sp>
      <p:sp>
        <p:nvSpPr>
          <p:cNvPr id="5" name="Footer Placeholder 4">
            <a:extLst>
              <a:ext uri="{FF2B5EF4-FFF2-40B4-BE49-F238E27FC236}">
                <a16:creationId xmlns:a16="http://schemas.microsoft.com/office/drawing/2014/main" id="{51014C62-15DA-4FCA-BEC9-D8DD197F16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13C06C-D1E5-45F4-9C22-A4C181AD0B21}"/>
              </a:ext>
            </a:extLst>
          </p:cNvPr>
          <p:cNvSpPr>
            <a:spLocks noGrp="1"/>
          </p:cNvSpPr>
          <p:nvPr>
            <p:ph type="sldNum" sz="quarter" idx="12"/>
          </p:nvPr>
        </p:nvSpPr>
        <p:spPr/>
        <p:txBody>
          <a:bodyPr/>
          <a:lstStyle/>
          <a:p>
            <a:fld id="{37BBB5BD-1DAD-4A6C-AF84-8DE94CE10F00}" type="slidenum">
              <a:rPr lang="en-GB" smtClean="0"/>
              <a:t>‹#›</a:t>
            </a:fld>
            <a:endParaRPr lang="en-GB"/>
          </a:p>
        </p:txBody>
      </p:sp>
    </p:spTree>
    <p:extLst>
      <p:ext uri="{BB962C8B-B14F-4D97-AF65-F5344CB8AC3E}">
        <p14:creationId xmlns:p14="http://schemas.microsoft.com/office/powerpoint/2010/main" val="3953679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FEE9C-376E-40D7-A426-9F43BF6D4B5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0621572-93DC-4910-8C4B-8239CA10AC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FF326A-467D-42FB-9A1E-3F79D2EF2794}"/>
              </a:ext>
            </a:extLst>
          </p:cNvPr>
          <p:cNvSpPr>
            <a:spLocks noGrp="1"/>
          </p:cNvSpPr>
          <p:nvPr>
            <p:ph type="dt" sz="half" idx="10"/>
          </p:nvPr>
        </p:nvSpPr>
        <p:spPr/>
        <p:txBody>
          <a:bodyPr/>
          <a:lstStyle/>
          <a:p>
            <a:fld id="{58CBD208-99B5-4747-9022-AB6B545B7484}" type="datetimeFigureOut">
              <a:rPr lang="en-GB" smtClean="0"/>
              <a:t>20/05/2024</a:t>
            </a:fld>
            <a:endParaRPr lang="en-GB"/>
          </a:p>
        </p:txBody>
      </p:sp>
      <p:sp>
        <p:nvSpPr>
          <p:cNvPr id="5" name="Footer Placeholder 4">
            <a:extLst>
              <a:ext uri="{FF2B5EF4-FFF2-40B4-BE49-F238E27FC236}">
                <a16:creationId xmlns:a16="http://schemas.microsoft.com/office/drawing/2014/main" id="{E4B9231B-1724-4752-8423-FFDF84942E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6D4746-F49F-4301-8FBE-76AC19897E0E}"/>
              </a:ext>
            </a:extLst>
          </p:cNvPr>
          <p:cNvSpPr>
            <a:spLocks noGrp="1"/>
          </p:cNvSpPr>
          <p:nvPr>
            <p:ph type="sldNum" sz="quarter" idx="12"/>
          </p:nvPr>
        </p:nvSpPr>
        <p:spPr/>
        <p:txBody>
          <a:bodyPr/>
          <a:lstStyle/>
          <a:p>
            <a:fld id="{37BBB5BD-1DAD-4A6C-AF84-8DE94CE10F00}" type="slidenum">
              <a:rPr lang="en-GB" smtClean="0"/>
              <a:t>‹#›</a:t>
            </a:fld>
            <a:endParaRPr lang="en-GB"/>
          </a:p>
        </p:txBody>
      </p:sp>
    </p:spTree>
    <p:extLst>
      <p:ext uri="{BB962C8B-B14F-4D97-AF65-F5344CB8AC3E}">
        <p14:creationId xmlns:p14="http://schemas.microsoft.com/office/powerpoint/2010/main" val="2779918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38546-DFD2-495E-B290-DBFD54DFA5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9E2EAA2-8F78-4D3B-9D84-3125067C98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73B292-F3B1-4BE0-BC21-6D773E09BBE3}"/>
              </a:ext>
            </a:extLst>
          </p:cNvPr>
          <p:cNvSpPr>
            <a:spLocks noGrp="1"/>
          </p:cNvSpPr>
          <p:nvPr>
            <p:ph type="dt" sz="half" idx="10"/>
          </p:nvPr>
        </p:nvSpPr>
        <p:spPr/>
        <p:txBody>
          <a:bodyPr/>
          <a:lstStyle/>
          <a:p>
            <a:fld id="{58CBD208-99B5-4747-9022-AB6B545B7484}" type="datetimeFigureOut">
              <a:rPr lang="en-GB" smtClean="0"/>
              <a:t>20/05/2024</a:t>
            </a:fld>
            <a:endParaRPr lang="en-GB"/>
          </a:p>
        </p:txBody>
      </p:sp>
      <p:sp>
        <p:nvSpPr>
          <p:cNvPr id="5" name="Footer Placeholder 4">
            <a:extLst>
              <a:ext uri="{FF2B5EF4-FFF2-40B4-BE49-F238E27FC236}">
                <a16:creationId xmlns:a16="http://schemas.microsoft.com/office/drawing/2014/main" id="{2502CBA6-F45E-45E3-984E-16B3C7634C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23E5A6-65F7-4EE6-87A0-E6BA721C8CFD}"/>
              </a:ext>
            </a:extLst>
          </p:cNvPr>
          <p:cNvSpPr>
            <a:spLocks noGrp="1"/>
          </p:cNvSpPr>
          <p:nvPr>
            <p:ph type="sldNum" sz="quarter" idx="12"/>
          </p:nvPr>
        </p:nvSpPr>
        <p:spPr/>
        <p:txBody>
          <a:bodyPr/>
          <a:lstStyle/>
          <a:p>
            <a:fld id="{37BBB5BD-1DAD-4A6C-AF84-8DE94CE10F00}" type="slidenum">
              <a:rPr lang="en-GB" smtClean="0"/>
              <a:t>‹#›</a:t>
            </a:fld>
            <a:endParaRPr lang="en-GB"/>
          </a:p>
        </p:txBody>
      </p:sp>
    </p:spTree>
    <p:extLst>
      <p:ext uri="{BB962C8B-B14F-4D97-AF65-F5344CB8AC3E}">
        <p14:creationId xmlns:p14="http://schemas.microsoft.com/office/powerpoint/2010/main" val="3964471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5D2F2-E84B-4B33-A33C-DBA039203C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007D95-2E38-4389-9E6F-CAF5E5DE3B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D6AAA4C-DFC1-4EAF-8968-D0D2F10257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DDF2569-D9F2-4F69-8549-0FBA2FF1249F}"/>
              </a:ext>
            </a:extLst>
          </p:cNvPr>
          <p:cNvSpPr>
            <a:spLocks noGrp="1"/>
          </p:cNvSpPr>
          <p:nvPr>
            <p:ph type="dt" sz="half" idx="10"/>
          </p:nvPr>
        </p:nvSpPr>
        <p:spPr/>
        <p:txBody>
          <a:bodyPr/>
          <a:lstStyle/>
          <a:p>
            <a:fld id="{58CBD208-99B5-4747-9022-AB6B545B7484}" type="datetimeFigureOut">
              <a:rPr lang="en-GB" smtClean="0"/>
              <a:t>20/05/2024</a:t>
            </a:fld>
            <a:endParaRPr lang="en-GB"/>
          </a:p>
        </p:txBody>
      </p:sp>
      <p:sp>
        <p:nvSpPr>
          <p:cNvPr id="6" name="Footer Placeholder 5">
            <a:extLst>
              <a:ext uri="{FF2B5EF4-FFF2-40B4-BE49-F238E27FC236}">
                <a16:creationId xmlns:a16="http://schemas.microsoft.com/office/drawing/2014/main" id="{2F399D80-9B3A-4234-8B0F-A7410FE796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7A2B6C-2BE9-4CC2-A1C2-542B976B53A6}"/>
              </a:ext>
            </a:extLst>
          </p:cNvPr>
          <p:cNvSpPr>
            <a:spLocks noGrp="1"/>
          </p:cNvSpPr>
          <p:nvPr>
            <p:ph type="sldNum" sz="quarter" idx="12"/>
          </p:nvPr>
        </p:nvSpPr>
        <p:spPr/>
        <p:txBody>
          <a:bodyPr/>
          <a:lstStyle/>
          <a:p>
            <a:fld id="{37BBB5BD-1DAD-4A6C-AF84-8DE94CE10F00}" type="slidenum">
              <a:rPr lang="en-GB" smtClean="0"/>
              <a:t>‹#›</a:t>
            </a:fld>
            <a:endParaRPr lang="en-GB"/>
          </a:p>
        </p:txBody>
      </p:sp>
    </p:spTree>
    <p:extLst>
      <p:ext uri="{BB962C8B-B14F-4D97-AF65-F5344CB8AC3E}">
        <p14:creationId xmlns:p14="http://schemas.microsoft.com/office/powerpoint/2010/main" val="3103821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1CA3D-8EA3-4ED3-86BE-C09B7B153D5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F656DA-8F97-4A5F-BA6B-26CC56A773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8AC4BF-F001-431B-B438-1B25DD8337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E170EE0-AB61-402A-B7C3-71675C530E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2BFD08-D253-4B27-98CC-E2432B9645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64EBD09-D3FF-46EE-A1D6-DD4469D2DFF3}"/>
              </a:ext>
            </a:extLst>
          </p:cNvPr>
          <p:cNvSpPr>
            <a:spLocks noGrp="1"/>
          </p:cNvSpPr>
          <p:nvPr>
            <p:ph type="dt" sz="half" idx="10"/>
          </p:nvPr>
        </p:nvSpPr>
        <p:spPr/>
        <p:txBody>
          <a:bodyPr/>
          <a:lstStyle/>
          <a:p>
            <a:fld id="{58CBD208-99B5-4747-9022-AB6B545B7484}" type="datetimeFigureOut">
              <a:rPr lang="en-GB" smtClean="0"/>
              <a:t>20/05/2024</a:t>
            </a:fld>
            <a:endParaRPr lang="en-GB"/>
          </a:p>
        </p:txBody>
      </p:sp>
      <p:sp>
        <p:nvSpPr>
          <p:cNvPr id="8" name="Footer Placeholder 7">
            <a:extLst>
              <a:ext uri="{FF2B5EF4-FFF2-40B4-BE49-F238E27FC236}">
                <a16:creationId xmlns:a16="http://schemas.microsoft.com/office/drawing/2014/main" id="{D1113CB9-D59F-4D3C-9EEA-2927789C9BA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46A6402-B0B2-419B-B1A7-9C3701AFCAF6}"/>
              </a:ext>
            </a:extLst>
          </p:cNvPr>
          <p:cNvSpPr>
            <a:spLocks noGrp="1"/>
          </p:cNvSpPr>
          <p:nvPr>
            <p:ph type="sldNum" sz="quarter" idx="12"/>
          </p:nvPr>
        </p:nvSpPr>
        <p:spPr/>
        <p:txBody>
          <a:bodyPr/>
          <a:lstStyle/>
          <a:p>
            <a:fld id="{37BBB5BD-1DAD-4A6C-AF84-8DE94CE10F00}" type="slidenum">
              <a:rPr lang="en-GB" smtClean="0"/>
              <a:t>‹#›</a:t>
            </a:fld>
            <a:endParaRPr lang="en-GB"/>
          </a:p>
        </p:txBody>
      </p:sp>
    </p:spTree>
    <p:extLst>
      <p:ext uri="{BB962C8B-B14F-4D97-AF65-F5344CB8AC3E}">
        <p14:creationId xmlns:p14="http://schemas.microsoft.com/office/powerpoint/2010/main" val="2732618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34E2D-9832-49C4-A4E6-7A8E8D46EA0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E30A79F-0A2E-49DC-8B16-AF6959F79874}"/>
              </a:ext>
            </a:extLst>
          </p:cNvPr>
          <p:cNvSpPr>
            <a:spLocks noGrp="1"/>
          </p:cNvSpPr>
          <p:nvPr>
            <p:ph type="dt" sz="half" idx="10"/>
          </p:nvPr>
        </p:nvSpPr>
        <p:spPr/>
        <p:txBody>
          <a:bodyPr/>
          <a:lstStyle/>
          <a:p>
            <a:fld id="{58CBD208-99B5-4747-9022-AB6B545B7484}" type="datetimeFigureOut">
              <a:rPr lang="en-GB" smtClean="0"/>
              <a:t>20/05/2024</a:t>
            </a:fld>
            <a:endParaRPr lang="en-GB"/>
          </a:p>
        </p:txBody>
      </p:sp>
      <p:sp>
        <p:nvSpPr>
          <p:cNvPr id="4" name="Footer Placeholder 3">
            <a:extLst>
              <a:ext uri="{FF2B5EF4-FFF2-40B4-BE49-F238E27FC236}">
                <a16:creationId xmlns:a16="http://schemas.microsoft.com/office/drawing/2014/main" id="{FB25C78F-1B9A-4467-AEAB-C515A554FC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AD8ED00-BB76-4C65-9446-4E5FC6BC828B}"/>
              </a:ext>
            </a:extLst>
          </p:cNvPr>
          <p:cNvSpPr>
            <a:spLocks noGrp="1"/>
          </p:cNvSpPr>
          <p:nvPr>
            <p:ph type="sldNum" sz="quarter" idx="12"/>
          </p:nvPr>
        </p:nvSpPr>
        <p:spPr/>
        <p:txBody>
          <a:bodyPr/>
          <a:lstStyle/>
          <a:p>
            <a:fld id="{37BBB5BD-1DAD-4A6C-AF84-8DE94CE10F00}" type="slidenum">
              <a:rPr lang="en-GB" smtClean="0"/>
              <a:t>‹#›</a:t>
            </a:fld>
            <a:endParaRPr lang="en-GB"/>
          </a:p>
        </p:txBody>
      </p:sp>
    </p:spTree>
    <p:extLst>
      <p:ext uri="{BB962C8B-B14F-4D97-AF65-F5344CB8AC3E}">
        <p14:creationId xmlns:p14="http://schemas.microsoft.com/office/powerpoint/2010/main" val="4247295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CBE2DD-1CF9-402F-88C0-F17693DDD484}"/>
              </a:ext>
            </a:extLst>
          </p:cNvPr>
          <p:cNvSpPr>
            <a:spLocks noGrp="1"/>
          </p:cNvSpPr>
          <p:nvPr>
            <p:ph type="dt" sz="half" idx="10"/>
          </p:nvPr>
        </p:nvSpPr>
        <p:spPr/>
        <p:txBody>
          <a:bodyPr/>
          <a:lstStyle/>
          <a:p>
            <a:fld id="{58CBD208-99B5-4747-9022-AB6B545B7484}" type="datetimeFigureOut">
              <a:rPr lang="en-GB" smtClean="0"/>
              <a:t>20/05/2024</a:t>
            </a:fld>
            <a:endParaRPr lang="en-GB"/>
          </a:p>
        </p:txBody>
      </p:sp>
      <p:sp>
        <p:nvSpPr>
          <p:cNvPr id="3" name="Footer Placeholder 2">
            <a:extLst>
              <a:ext uri="{FF2B5EF4-FFF2-40B4-BE49-F238E27FC236}">
                <a16:creationId xmlns:a16="http://schemas.microsoft.com/office/drawing/2014/main" id="{C14D5C0B-1946-4D1B-824B-13CE31A469A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56735F3-593F-458D-95E9-595F85788E76}"/>
              </a:ext>
            </a:extLst>
          </p:cNvPr>
          <p:cNvSpPr>
            <a:spLocks noGrp="1"/>
          </p:cNvSpPr>
          <p:nvPr>
            <p:ph type="sldNum" sz="quarter" idx="12"/>
          </p:nvPr>
        </p:nvSpPr>
        <p:spPr/>
        <p:txBody>
          <a:bodyPr/>
          <a:lstStyle/>
          <a:p>
            <a:fld id="{37BBB5BD-1DAD-4A6C-AF84-8DE94CE10F00}" type="slidenum">
              <a:rPr lang="en-GB" smtClean="0"/>
              <a:t>‹#›</a:t>
            </a:fld>
            <a:endParaRPr lang="en-GB"/>
          </a:p>
        </p:txBody>
      </p:sp>
    </p:spTree>
    <p:extLst>
      <p:ext uri="{BB962C8B-B14F-4D97-AF65-F5344CB8AC3E}">
        <p14:creationId xmlns:p14="http://schemas.microsoft.com/office/powerpoint/2010/main" val="1769446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426D2-79A5-4FE6-B2B8-88DA962273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3C34F8-06AF-4812-9CC9-4FD427870E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C396CA5-3944-47B0-83BD-F0411963BE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69DD77-8882-4677-923F-B947AD259D9A}"/>
              </a:ext>
            </a:extLst>
          </p:cNvPr>
          <p:cNvSpPr>
            <a:spLocks noGrp="1"/>
          </p:cNvSpPr>
          <p:nvPr>
            <p:ph type="dt" sz="half" idx="10"/>
          </p:nvPr>
        </p:nvSpPr>
        <p:spPr/>
        <p:txBody>
          <a:bodyPr/>
          <a:lstStyle/>
          <a:p>
            <a:fld id="{58CBD208-99B5-4747-9022-AB6B545B7484}" type="datetimeFigureOut">
              <a:rPr lang="en-GB" smtClean="0"/>
              <a:t>20/05/2024</a:t>
            </a:fld>
            <a:endParaRPr lang="en-GB"/>
          </a:p>
        </p:txBody>
      </p:sp>
      <p:sp>
        <p:nvSpPr>
          <p:cNvPr id="6" name="Footer Placeholder 5">
            <a:extLst>
              <a:ext uri="{FF2B5EF4-FFF2-40B4-BE49-F238E27FC236}">
                <a16:creationId xmlns:a16="http://schemas.microsoft.com/office/drawing/2014/main" id="{397D3C82-148D-4189-B852-42F45325A2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25D004-0FFF-4C0C-A9BD-0A79E3EEF669}"/>
              </a:ext>
            </a:extLst>
          </p:cNvPr>
          <p:cNvSpPr>
            <a:spLocks noGrp="1"/>
          </p:cNvSpPr>
          <p:nvPr>
            <p:ph type="sldNum" sz="quarter" idx="12"/>
          </p:nvPr>
        </p:nvSpPr>
        <p:spPr/>
        <p:txBody>
          <a:bodyPr/>
          <a:lstStyle/>
          <a:p>
            <a:fld id="{37BBB5BD-1DAD-4A6C-AF84-8DE94CE10F00}" type="slidenum">
              <a:rPr lang="en-GB" smtClean="0"/>
              <a:t>‹#›</a:t>
            </a:fld>
            <a:endParaRPr lang="en-GB"/>
          </a:p>
        </p:txBody>
      </p:sp>
    </p:spTree>
    <p:extLst>
      <p:ext uri="{BB962C8B-B14F-4D97-AF65-F5344CB8AC3E}">
        <p14:creationId xmlns:p14="http://schemas.microsoft.com/office/powerpoint/2010/main" val="82439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039C2-EBF6-4CB4-805C-70B7A0A389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39276DD-9720-4A35-89C6-AD8215D92A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1DA9742-CE77-4196-AB5E-C8C84238F2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C49065-3E23-4D47-9ADC-C4817A3E2B9E}"/>
              </a:ext>
            </a:extLst>
          </p:cNvPr>
          <p:cNvSpPr>
            <a:spLocks noGrp="1"/>
          </p:cNvSpPr>
          <p:nvPr>
            <p:ph type="dt" sz="half" idx="10"/>
          </p:nvPr>
        </p:nvSpPr>
        <p:spPr/>
        <p:txBody>
          <a:bodyPr/>
          <a:lstStyle/>
          <a:p>
            <a:fld id="{58CBD208-99B5-4747-9022-AB6B545B7484}" type="datetimeFigureOut">
              <a:rPr lang="en-GB" smtClean="0"/>
              <a:t>20/05/2024</a:t>
            </a:fld>
            <a:endParaRPr lang="en-GB"/>
          </a:p>
        </p:txBody>
      </p:sp>
      <p:sp>
        <p:nvSpPr>
          <p:cNvPr id="6" name="Footer Placeholder 5">
            <a:extLst>
              <a:ext uri="{FF2B5EF4-FFF2-40B4-BE49-F238E27FC236}">
                <a16:creationId xmlns:a16="http://schemas.microsoft.com/office/drawing/2014/main" id="{156F763A-8E54-4AF2-9306-6143B7EBEF5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3651E01-21B1-4D9F-9C3E-2C9D06C6D9CC}"/>
              </a:ext>
            </a:extLst>
          </p:cNvPr>
          <p:cNvSpPr>
            <a:spLocks noGrp="1"/>
          </p:cNvSpPr>
          <p:nvPr>
            <p:ph type="sldNum" sz="quarter" idx="12"/>
          </p:nvPr>
        </p:nvSpPr>
        <p:spPr/>
        <p:txBody>
          <a:bodyPr/>
          <a:lstStyle/>
          <a:p>
            <a:fld id="{37BBB5BD-1DAD-4A6C-AF84-8DE94CE10F00}" type="slidenum">
              <a:rPr lang="en-GB" smtClean="0"/>
              <a:t>‹#›</a:t>
            </a:fld>
            <a:endParaRPr lang="en-GB"/>
          </a:p>
        </p:txBody>
      </p:sp>
    </p:spTree>
    <p:extLst>
      <p:ext uri="{BB962C8B-B14F-4D97-AF65-F5344CB8AC3E}">
        <p14:creationId xmlns:p14="http://schemas.microsoft.com/office/powerpoint/2010/main" val="928528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6258BE-4595-4CFC-9380-5409DF1C16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B4327A-77C5-45D8-A223-DBE7E2BBBF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24411D-30D7-4AB0-8025-AD7F3B2839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CBD208-99B5-4747-9022-AB6B545B7484}" type="datetimeFigureOut">
              <a:rPr lang="en-GB" smtClean="0"/>
              <a:t>20/05/2024</a:t>
            </a:fld>
            <a:endParaRPr lang="en-GB"/>
          </a:p>
        </p:txBody>
      </p:sp>
      <p:sp>
        <p:nvSpPr>
          <p:cNvPr id="5" name="Footer Placeholder 4">
            <a:extLst>
              <a:ext uri="{FF2B5EF4-FFF2-40B4-BE49-F238E27FC236}">
                <a16:creationId xmlns:a16="http://schemas.microsoft.com/office/drawing/2014/main" id="{F7BA4346-4C3A-4A9D-A85E-8DE26BEF18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A4628CB-B7A6-4AE3-85BE-E136CE3F82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BBB5BD-1DAD-4A6C-AF84-8DE94CE10F00}" type="slidenum">
              <a:rPr lang="en-GB" smtClean="0"/>
              <a:t>‹#›</a:t>
            </a:fld>
            <a:endParaRPr lang="en-GB"/>
          </a:p>
        </p:txBody>
      </p:sp>
    </p:spTree>
    <p:extLst>
      <p:ext uri="{BB962C8B-B14F-4D97-AF65-F5344CB8AC3E}">
        <p14:creationId xmlns:p14="http://schemas.microsoft.com/office/powerpoint/2010/main" val="3836335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mailto:lynn.Hodson@southtyneside.gov.uk" TargetMode="External"/><Relationship Id="rId3" Type="http://schemas.openxmlformats.org/officeDocument/2006/relationships/hyperlink" Target="mailto:jacqueline.Nolan@southtyneside.gov.uk" TargetMode="External"/><Relationship Id="rId7"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mailto:Julie.sloanes@southtyneside.gov.uk" TargetMode="External"/><Relationship Id="rId5" Type="http://schemas.openxmlformats.org/officeDocument/2006/relationships/hyperlink" Target="mailto:leah.Collinson@southtyneside.gov.uk" TargetMode="External"/><Relationship Id="rId4" Type="http://schemas.openxmlformats.org/officeDocument/2006/relationships/image" Target="../media/image4.jpg"/><Relationship Id="rId9"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hyperlink" Target="https://www.proceduresonline.com/nesubregion/" TargetMode="External"/><Relationship Id="rId2" Type="http://schemas.openxmlformats.org/officeDocument/2006/relationships/hyperlink" Target="https://southtyneside.gov.uk/article/13714/Worried-about-someone-s-safety-safeguarding" TargetMode="External"/><Relationship Id="rId1" Type="http://schemas.openxmlformats.org/officeDocument/2006/relationships/slideLayout" Target="../slideLayouts/slideLayout1.xml"/><Relationship Id="rId6" Type="http://schemas.openxmlformats.org/officeDocument/2006/relationships/image" Target="../media/image7.wmf"/><Relationship Id="rId5" Type="http://schemas.openxmlformats.org/officeDocument/2006/relationships/package" Target="../embeddings/Microsoft_Word_Document.docx"/><Relationship Id="rId4" Type="http://schemas.openxmlformats.org/officeDocument/2006/relationships/hyperlink" Target="https://www.southtynesidesafeguardingappp.co.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0C989B8-BD35-41C9-8159-2C16A8555DDE}"/>
              </a:ext>
            </a:extLst>
          </p:cNvPr>
          <p:cNvSpPr>
            <a:spLocks noGrp="1"/>
          </p:cNvSpPr>
          <p:nvPr>
            <p:ph type="ctrTitle"/>
          </p:nvPr>
        </p:nvSpPr>
        <p:spPr>
          <a:xfrm>
            <a:off x="660041" y="2767106"/>
            <a:ext cx="2880828" cy="3071906"/>
          </a:xfrm>
        </p:spPr>
        <p:txBody>
          <a:bodyPr anchor="t">
            <a:normAutofit/>
          </a:bodyPr>
          <a:lstStyle/>
          <a:p>
            <a:pPr algn="l"/>
            <a:r>
              <a:rPr lang="en-GB" sz="4000" b="1">
                <a:solidFill>
                  <a:srgbClr val="FFFFFF"/>
                </a:solidFill>
              </a:rPr>
              <a:t>Induction</a:t>
            </a:r>
            <a:br>
              <a:rPr lang="en-GB" sz="4000" b="1">
                <a:solidFill>
                  <a:srgbClr val="FFFFFF"/>
                </a:solidFill>
              </a:rPr>
            </a:br>
            <a:r>
              <a:rPr lang="en-GB" sz="4000" b="1">
                <a:solidFill>
                  <a:srgbClr val="FFFFFF"/>
                </a:solidFill>
              </a:rPr>
              <a:t>2024-2025</a:t>
            </a:r>
          </a:p>
        </p:txBody>
      </p:sp>
      <p:pic>
        <p:nvPicPr>
          <p:cNvPr id="3" name="Picture 2" descr="A group of people with colorful circles&#10;&#10;Description automatically generated">
            <a:extLst>
              <a:ext uri="{FF2B5EF4-FFF2-40B4-BE49-F238E27FC236}">
                <a16:creationId xmlns:a16="http://schemas.microsoft.com/office/drawing/2014/main" id="{1A2C0ED1-7D9E-049F-C9CD-A3EB492F5236}"/>
              </a:ext>
            </a:extLst>
          </p:cNvPr>
          <p:cNvPicPr>
            <a:picLocks noChangeAspect="1"/>
          </p:cNvPicPr>
          <p:nvPr/>
        </p:nvPicPr>
        <p:blipFill>
          <a:blip r:embed="rId2"/>
          <a:stretch>
            <a:fillRect/>
          </a:stretch>
        </p:blipFill>
        <p:spPr>
          <a:xfrm>
            <a:off x="6608190" y="305749"/>
            <a:ext cx="3526856" cy="2671593"/>
          </a:xfrm>
          <a:prstGeom prst="rect">
            <a:avLst/>
          </a:prstGeom>
        </p:spPr>
      </p:pic>
      <p:sp>
        <p:nvSpPr>
          <p:cNvPr id="7" name="TextBox 6">
            <a:extLst>
              <a:ext uri="{FF2B5EF4-FFF2-40B4-BE49-F238E27FC236}">
                <a16:creationId xmlns:a16="http://schemas.microsoft.com/office/drawing/2014/main" id="{FA0BB965-790B-11CB-88AA-16A7E3CB2F19}"/>
              </a:ext>
            </a:extLst>
          </p:cNvPr>
          <p:cNvSpPr txBox="1"/>
          <p:nvPr/>
        </p:nvSpPr>
        <p:spPr>
          <a:xfrm>
            <a:off x="5323618" y="3615035"/>
            <a:ext cx="6096000" cy="2246769"/>
          </a:xfrm>
          <a:prstGeom prst="rect">
            <a:avLst/>
          </a:prstGeom>
          <a:noFill/>
        </p:spPr>
        <p:txBody>
          <a:bodyPr wrap="square">
            <a:spAutoFit/>
          </a:bodyPr>
          <a:lstStyle/>
          <a:p>
            <a:pPr algn="ctr"/>
            <a:r>
              <a:rPr lang="en-GB" sz="2800" b="1" dirty="0">
                <a:solidFill>
                  <a:srgbClr val="0070C0"/>
                </a:solidFill>
                <a:latin typeface="Arial" panose="020B0604020202020204" pitchFamily="34" charset="0"/>
                <a:cs typeface="Arial" panose="020B0604020202020204" pitchFamily="34" charset="0"/>
              </a:rPr>
              <a:t>“Our vision is for all partners to work together effectively to enable and empower people in South Tyneside to be free and safe from abuse and neglect” </a:t>
            </a:r>
          </a:p>
        </p:txBody>
      </p:sp>
    </p:spTree>
    <p:extLst>
      <p:ext uri="{BB962C8B-B14F-4D97-AF65-F5344CB8AC3E}">
        <p14:creationId xmlns:p14="http://schemas.microsoft.com/office/powerpoint/2010/main" val="2718016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E2D1C9-8401-A898-BB22-0FD89F52AB26}"/>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7E17975C-E42C-94A1-6E9B-684E70801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CA12CBF-896B-A124-9C1B-5324D295FF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906B56F-EF70-6FD8-4C27-1AE1EF2D92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36AFF715-4276-4A21-FB8A-E60C99548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3924E03-2FAF-67FC-4A02-E3B3CCB0F93E}"/>
              </a:ext>
            </a:extLst>
          </p:cNvPr>
          <p:cNvSpPr>
            <a:spLocks noGrp="1"/>
          </p:cNvSpPr>
          <p:nvPr>
            <p:ph type="title"/>
          </p:nvPr>
        </p:nvSpPr>
        <p:spPr>
          <a:xfrm>
            <a:off x="1383564" y="348865"/>
            <a:ext cx="9718111" cy="1576446"/>
          </a:xfrm>
        </p:spPr>
        <p:txBody>
          <a:bodyPr anchor="ctr">
            <a:normAutofit/>
          </a:bodyPr>
          <a:lstStyle/>
          <a:p>
            <a:r>
              <a:rPr lang="en-GB" sz="4000" b="1" dirty="0">
                <a:solidFill>
                  <a:srgbClr val="FFFFFF"/>
                </a:solidFill>
              </a:rPr>
              <a:t>Governance Arrangements </a:t>
            </a:r>
          </a:p>
        </p:txBody>
      </p:sp>
      <p:sp>
        <p:nvSpPr>
          <p:cNvPr id="3" name="TextBox 2">
            <a:extLst>
              <a:ext uri="{FF2B5EF4-FFF2-40B4-BE49-F238E27FC236}">
                <a16:creationId xmlns:a16="http://schemas.microsoft.com/office/drawing/2014/main" id="{560D2DEB-FED7-73F9-32DC-BA14F4B9AA6B}"/>
              </a:ext>
            </a:extLst>
          </p:cNvPr>
          <p:cNvSpPr txBox="1"/>
          <p:nvPr/>
        </p:nvSpPr>
        <p:spPr>
          <a:xfrm>
            <a:off x="424206" y="2272004"/>
            <a:ext cx="11095348" cy="1200329"/>
          </a:xfrm>
          <a:prstGeom prst="rect">
            <a:avLst/>
          </a:prstGeom>
          <a:solidFill>
            <a:schemeClr val="tx2">
              <a:lumMod val="40000"/>
              <a:lumOff val="60000"/>
            </a:schemeClr>
          </a:solidFill>
        </p:spPr>
        <p:txBody>
          <a:bodyPr wrap="square" rtlCol="0">
            <a:spAutoFit/>
          </a:bodyPr>
          <a:lstStyle/>
          <a:p>
            <a:pPr algn="l"/>
            <a:r>
              <a:rPr lang="en-US" sz="1800" dirty="0"/>
              <a:t>The responsibility for safeguarding sits with the three statutory partners. They are:</a:t>
            </a:r>
          </a:p>
          <a:p>
            <a:pPr marL="342900" indent="-228600" algn="l">
              <a:buFont typeface="Arial" panose="020B0604020202020204" pitchFamily="34" charset="0"/>
              <a:buChar char="•"/>
            </a:pPr>
            <a:r>
              <a:rPr lang="en-US" sz="1800" dirty="0"/>
              <a:t>South Tyneside Council</a:t>
            </a:r>
          </a:p>
          <a:p>
            <a:pPr marL="342900" indent="-228600" algn="l">
              <a:buFont typeface="Arial" panose="020B0604020202020204" pitchFamily="34" charset="0"/>
              <a:buChar char="•"/>
            </a:pPr>
            <a:r>
              <a:rPr lang="en-US" sz="1800" dirty="0">
                <a:effectLst/>
              </a:rPr>
              <a:t>NHS North East and North Cumbria Integrated Care Board </a:t>
            </a:r>
          </a:p>
          <a:p>
            <a:pPr marL="342900" indent="-228600" algn="l">
              <a:buFont typeface="Arial" panose="020B0604020202020204" pitchFamily="34" charset="0"/>
              <a:buChar char="•"/>
            </a:pPr>
            <a:r>
              <a:rPr lang="en-US" sz="1800" dirty="0"/>
              <a:t>Northumbria Police</a:t>
            </a:r>
          </a:p>
        </p:txBody>
      </p:sp>
      <p:sp>
        <p:nvSpPr>
          <p:cNvPr id="4" name="TextBox 3">
            <a:extLst>
              <a:ext uri="{FF2B5EF4-FFF2-40B4-BE49-F238E27FC236}">
                <a16:creationId xmlns:a16="http://schemas.microsoft.com/office/drawing/2014/main" id="{51704953-B6B5-3621-1EAD-D0197FE2B715}"/>
              </a:ext>
            </a:extLst>
          </p:cNvPr>
          <p:cNvSpPr txBox="1"/>
          <p:nvPr/>
        </p:nvSpPr>
        <p:spPr>
          <a:xfrm>
            <a:off x="424206" y="3530574"/>
            <a:ext cx="11095348" cy="369332"/>
          </a:xfrm>
          <a:prstGeom prst="rect">
            <a:avLst/>
          </a:prstGeom>
          <a:solidFill>
            <a:schemeClr val="tx2">
              <a:lumMod val="40000"/>
              <a:lumOff val="60000"/>
            </a:schemeClr>
          </a:solidFill>
        </p:spPr>
        <p:txBody>
          <a:bodyPr wrap="square" rtlCol="0">
            <a:spAutoFit/>
          </a:bodyPr>
          <a:lstStyle/>
          <a:p>
            <a:pPr algn="l"/>
            <a:r>
              <a:rPr lang="en-US" sz="1800" dirty="0"/>
              <a:t>The STSAB members are accountable to the STSAB via their accountability to the agencies they represent</a:t>
            </a:r>
          </a:p>
        </p:txBody>
      </p:sp>
      <p:sp>
        <p:nvSpPr>
          <p:cNvPr id="5" name="TextBox 4">
            <a:extLst>
              <a:ext uri="{FF2B5EF4-FFF2-40B4-BE49-F238E27FC236}">
                <a16:creationId xmlns:a16="http://schemas.microsoft.com/office/drawing/2014/main" id="{FBCB0B5B-C565-F945-6836-D461FEF8BF26}"/>
              </a:ext>
            </a:extLst>
          </p:cNvPr>
          <p:cNvSpPr txBox="1"/>
          <p:nvPr/>
        </p:nvSpPr>
        <p:spPr>
          <a:xfrm>
            <a:off x="424206" y="3959377"/>
            <a:ext cx="11095348" cy="646331"/>
          </a:xfrm>
          <a:prstGeom prst="rect">
            <a:avLst/>
          </a:prstGeom>
          <a:solidFill>
            <a:schemeClr val="tx2">
              <a:lumMod val="40000"/>
              <a:lumOff val="60000"/>
            </a:schemeClr>
          </a:solidFill>
        </p:spPr>
        <p:txBody>
          <a:bodyPr wrap="square" rtlCol="0">
            <a:spAutoFit/>
          </a:bodyPr>
          <a:lstStyle/>
          <a:p>
            <a:pPr algn="l"/>
            <a:r>
              <a:rPr lang="en-US" sz="1800" dirty="0"/>
              <a:t>Each constituent agency should contribute to the development and ownership of the Strategic Plan, Business Plan and Safeguarding Policies and Procedures</a:t>
            </a:r>
          </a:p>
        </p:txBody>
      </p:sp>
      <p:sp>
        <p:nvSpPr>
          <p:cNvPr id="7" name="TextBox 6">
            <a:extLst>
              <a:ext uri="{FF2B5EF4-FFF2-40B4-BE49-F238E27FC236}">
                <a16:creationId xmlns:a16="http://schemas.microsoft.com/office/drawing/2014/main" id="{E06EEDE6-EA42-F14D-ADD0-18DA79792FE2}"/>
              </a:ext>
            </a:extLst>
          </p:cNvPr>
          <p:cNvSpPr txBox="1"/>
          <p:nvPr/>
        </p:nvSpPr>
        <p:spPr>
          <a:xfrm>
            <a:off x="424206" y="4664676"/>
            <a:ext cx="11095348" cy="646331"/>
          </a:xfrm>
          <a:prstGeom prst="rect">
            <a:avLst/>
          </a:prstGeom>
          <a:solidFill>
            <a:schemeClr val="tx2">
              <a:lumMod val="40000"/>
              <a:lumOff val="60000"/>
            </a:schemeClr>
          </a:solidFill>
        </p:spPr>
        <p:txBody>
          <a:bodyPr wrap="square" rtlCol="0">
            <a:spAutoFit/>
          </a:bodyPr>
          <a:lstStyle/>
          <a:p>
            <a:pPr algn="l"/>
            <a:r>
              <a:rPr lang="en-US" sz="1800" dirty="0"/>
              <a:t>An Annual Report will be submitted to the Chief Executive, Leader of the Council, the Police and Crime Commissioner, the local Healthwatch and the Chair of the Health and Wellbeing Board</a:t>
            </a:r>
          </a:p>
        </p:txBody>
      </p:sp>
      <p:sp>
        <p:nvSpPr>
          <p:cNvPr id="8" name="TextBox 7">
            <a:extLst>
              <a:ext uri="{FF2B5EF4-FFF2-40B4-BE49-F238E27FC236}">
                <a16:creationId xmlns:a16="http://schemas.microsoft.com/office/drawing/2014/main" id="{E9B2F8E2-79AC-9CDC-AB7C-803337158EA6}"/>
              </a:ext>
            </a:extLst>
          </p:cNvPr>
          <p:cNvSpPr txBox="1"/>
          <p:nvPr/>
        </p:nvSpPr>
        <p:spPr>
          <a:xfrm>
            <a:off x="424206" y="5369975"/>
            <a:ext cx="11095348" cy="923330"/>
          </a:xfrm>
          <a:prstGeom prst="rect">
            <a:avLst/>
          </a:prstGeom>
          <a:solidFill>
            <a:schemeClr val="tx2">
              <a:lumMod val="40000"/>
              <a:lumOff val="60000"/>
            </a:schemeClr>
          </a:solidFill>
        </p:spPr>
        <p:txBody>
          <a:bodyPr wrap="square" rtlCol="0">
            <a:spAutoFit/>
          </a:bodyPr>
          <a:lstStyle/>
          <a:p>
            <a:pPr algn="l"/>
            <a:r>
              <a:rPr lang="en-US" sz="1800" dirty="0"/>
              <a:t>The STSAB will report bi-annually to the Safeguarding Panel </a:t>
            </a:r>
            <a:r>
              <a:rPr lang="en-US" sz="1800"/>
              <a:t>and the People’s </a:t>
            </a:r>
            <a:r>
              <a:rPr lang="en-US" sz="1800" dirty="0"/>
              <a:t>Select Committee of South Tyneside Council where elected members can provide both scrutiny and challenge around the effectiveness of the STSAB’s activities</a:t>
            </a:r>
          </a:p>
        </p:txBody>
      </p:sp>
    </p:spTree>
    <p:extLst>
      <p:ext uri="{BB962C8B-B14F-4D97-AF65-F5344CB8AC3E}">
        <p14:creationId xmlns:p14="http://schemas.microsoft.com/office/powerpoint/2010/main" val="1807956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19E7794-E128-C64A-1B71-B580C4B7A4D5}"/>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753C9A4-9F11-D066-2CD9-49C545ECB0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21">
            <a:extLst>
              <a:ext uri="{FF2B5EF4-FFF2-40B4-BE49-F238E27FC236}">
                <a16:creationId xmlns:a16="http://schemas.microsoft.com/office/drawing/2014/main" id="{C7B5D98D-9B62-CB04-C114-866BE5C95F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id="{2317E26B-1EAC-9288-FC14-6A5231A68F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C311DEF0-58AD-87AE-BF45-1BE4E2B00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99BFEA5-A7E5-7F23-203B-9D3A867DD991}"/>
              </a:ext>
            </a:extLst>
          </p:cNvPr>
          <p:cNvSpPr>
            <a:spLocks noGrp="1"/>
          </p:cNvSpPr>
          <p:nvPr>
            <p:ph type="title"/>
          </p:nvPr>
        </p:nvSpPr>
        <p:spPr>
          <a:xfrm>
            <a:off x="1383564" y="348865"/>
            <a:ext cx="9718111" cy="1576446"/>
          </a:xfrm>
        </p:spPr>
        <p:txBody>
          <a:bodyPr anchor="ctr">
            <a:normAutofit/>
          </a:bodyPr>
          <a:lstStyle/>
          <a:p>
            <a:r>
              <a:rPr lang="en-GB" sz="4000" b="1" dirty="0">
                <a:solidFill>
                  <a:srgbClr val="FFFFFF"/>
                </a:solidFill>
              </a:rPr>
              <a:t>Meet the STSAB Business Unit</a:t>
            </a:r>
          </a:p>
        </p:txBody>
      </p:sp>
      <p:pic>
        <p:nvPicPr>
          <p:cNvPr id="3" name="Picture 2">
            <a:extLst>
              <a:ext uri="{FF2B5EF4-FFF2-40B4-BE49-F238E27FC236}">
                <a16:creationId xmlns:a16="http://schemas.microsoft.com/office/drawing/2014/main" id="{885F5F8D-3405-8FBD-20EE-417DB8E6537B}"/>
              </a:ext>
            </a:extLst>
          </p:cNvPr>
          <p:cNvPicPr>
            <a:picLocks noChangeAspect="1"/>
          </p:cNvPicPr>
          <p:nvPr/>
        </p:nvPicPr>
        <p:blipFill>
          <a:blip r:embed="rId2"/>
          <a:stretch>
            <a:fillRect/>
          </a:stretch>
        </p:blipFill>
        <p:spPr>
          <a:xfrm>
            <a:off x="117273" y="2331817"/>
            <a:ext cx="1312247" cy="1508105"/>
          </a:xfrm>
          <a:prstGeom prst="rect">
            <a:avLst/>
          </a:prstGeom>
        </p:spPr>
      </p:pic>
      <p:sp>
        <p:nvSpPr>
          <p:cNvPr id="4" name="TextBox 3">
            <a:extLst>
              <a:ext uri="{FF2B5EF4-FFF2-40B4-BE49-F238E27FC236}">
                <a16:creationId xmlns:a16="http://schemas.microsoft.com/office/drawing/2014/main" id="{04EF7973-F9F3-E4C3-318F-37DB9CEC79A0}"/>
              </a:ext>
            </a:extLst>
          </p:cNvPr>
          <p:cNvSpPr txBox="1"/>
          <p:nvPr/>
        </p:nvSpPr>
        <p:spPr>
          <a:xfrm>
            <a:off x="1383564" y="2331818"/>
            <a:ext cx="4582375" cy="1508105"/>
          </a:xfrm>
          <a:prstGeom prst="rect">
            <a:avLst/>
          </a:prstGeom>
          <a:solidFill>
            <a:schemeClr val="bg1">
              <a:lumMod val="85000"/>
            </a:schemeClr>
          </a:solidFill>
        </p:spPr>
        <p:txBody>
          <a:bodyPr wrap="square" rtlCol="0">
            <a:spAutoFit/>
          </a:bodyPr>
          <a:lstStyle/>
          <a:p>
            <a:pPr algn="ctr"/>
            <a:endParaRPr lang="en-GB" sz="1600" dirty="0"/>
          </a:p>
          <a:p>
            <a:pPr algn="ctr"/>
            <a:r>
              <a:rPr lang="en-GB" sz="1600" dirty="0"/>
              <a:t>Jackie Nolan – Business Manager for the Partnership</a:t>
            </a:r>
          </a:p>
          <a:p>
            <a:pPr algn="ctr"/>
            <a:r>
              <a:rPr lang="en-GB" sz="1600" dirty="0"/>
              <a:t>Role to ensure all statutory functions addressed and co-ordinate the work of the Partnership. </a:t>
            </a:r>
            <a:r>
              <a:rPr lang="en-GB" sz="1600" dirty="0">
                <a:hlinkClick r:id="rId3"/>
              </a:rPr>
              <a:t>jacqueline.Nolan@southtyneside.gov.uk</a:t>
            </a:r>
            <a:endParaRPr lang="en-GB" sz="1600" dirty="0"/>
          </a:p>
          <a:p>
            <a:pPr algn="ctr"/>
            <a:endParaRPr lang="en-GB" sz="1200" dirty="0"/>
          </a:p>
        </p:txBody>
      </p:sp>
      <p:pic>
        <p:nvPicPr>
          <p:cNvPr id="5" name="Picture 4">
            <a:extLst>
              <a:ext uri="{FF2B5EF4-FFF2-40B4-BE49-F238E27FC236}">
                <a16:creationId xmlns:a16="http://schemas.microsoft.com/office/drawing/2014/main" id="{6361C069-A4D1-3467-0A37-7395BAE8BEE0}"/>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136706" y="2272293"/>
            <a:ext cx="1212795" cy="1567630"/>
          </a:xfrm>
          <a:prstGeom prst="rect">
            <a:avLst/>
          </a:prstGeom>
        </p:spPr>
      </p:pic>
      <p:sp>
        <p:nvSpPr>
          <p:cNvPr id="7" name="TextBox 6">
            <a:extLst>
              <a:ext uri="{FF2B5EF4-FFF2-40B4-BE49-F238E27FC236}">
                <a16:creationId xmlns:a16="http://schemas.microsoft.com/office/drawing/2014/main" id="{34EC123E-7AAD-2AC1-EDB9-07F6B4E0B7E2}"/>
              </a:ext>
            </a:extLst>
          </p:cNvPr>
          <p:cNvSpPr txBox="1"/>
          <p:nvPr/>
        </p:nvSpPr>
        <p:spPr>
          <a:xfrm>
            <a:off x="7349502" y="2273574"/>
            <a:ext cx="4661644" cy="1569660"/>
          </a:xfrm>
          <a:prstGeom prst="rect">
            <a:avLst/>
          </a:prstGeom>
          <a:solidFill>
            <a:schemeClr val="bg1">
              <a:lumMod val="85000"/>
            </a:schemeClr>
          </a:solidFill>
        </p:spPr>
        <p:txBody>
          <a:bodyPr wrap="square" rtlCol="0">
            <a:spAutoFit/>
          </a:bodyPr>
          <a:lstStyle/>
          <a:p>
            <a:pPr algn="ctr"/>
            <a:r>
              <a:rPr lang="en-GB" sz="1600" dirty="0"/>
              <a:t>Leah Collinson – Safeguarding Development Officer</a:t>
            </a:r>
          </a:p>
          <a:p>
            <a:pPr algn="ctr"/>
            <a:r>
              <a:rPr lang="en-GB" sz="1600" dirty="0"/>
              <a:t>Role to support the Business Manager function and develop the day-to-day work of the partnership including engagement with local, regional and national networks. </a:t>
            </a:r>
          </a:p>
          <a:p>
            <a:pPr algn="ctr"/>
            <a:r>
              <a:rPr lang="en-GB" sz="1600" dirty="0">
                <a:hlinkClick r:id="rId5"/>
              </a:rPr>
              <a:t>leah.Collinson@southtyneside.gov.uk</a:t>
            </a:r>
            <a:r>
              <a:rPr lang="en-GB" sz="1600" dirty="0"/>
              <a:t> </a:t>
            </a:r>
          </a:p>
        </p:txBody>
      </p:sp>
      <p:sp>
        <p:nvSpPr>
          <p:cNvPr id="8" name="TextBox 7">
            <a:extLst>
              <a:ext uri="{FF2B5EF4-FFF2-40B4-BE49-F238E27FC236}">
                <a16:creationId xmlns:a16="http://schemas.microsoft.com/office/drawing/2014/main" id="{086BE249-EDA5-9756-D0CA-527926E8EBDB}"/>
              </a:ext>
            </a:extLst>
          </p:cNvPr>
          <p:cNvSpPr txBox="1"/>
          <p:nvPr/>
        </p:nvSpPr>
        <p:spPr>
          <a:xfrm>
            <a:off x="1335541" y="4455469"/>
            <a:ext cx="4661645" cy="1323439"/>
          </a:xfrm>
          <a:prstGeom prst="rect">
            <a:avLst/>
          </a:prstGeom>
          <a:solidFill>
            <a:schemeClr val="bg1">
              <a:lumMod val="85000"/>
            </a:schemeClr>
          </a:solidFill>
        </p:spPr>
        <p:txBody>
          <a:bodyPr wrap="square" rtlCol="0">
            <a:spAutoFit/>
          </a:bodyPr>
          <a:lstStyle/>
          <a:p>
            <a:pPr algn="ctr"/>
            <a:r>
              <a:rPr lang="en-GB" sz="1600" dirty="0"/>
              <a:t>Julie Sloanes – Learning and Development Advisor</a:t>
            </a:r>
          </a:p>
          <a:p>
            <a:pPr algn="ctr"/>
            <a:r>
              <a:rPr lang="en-GB" sz="1600" dirty="0"/>
              <a:t>Role to develop and deliver the multi-agency safeguarding training programme for both adults and children</a:t>
            </a:r>
          </a:p>
          <a:p>
            <a:pPr algn="ctr"/>
            <a:r>
              <a:rPr lang="en-GB" sz="1600" dirty="0">
                <a:hlinkClick r:id="rId6"/>
              </a:rPr>
              <a:t>Julie.sloanes@southtyneside.gov.uk</a:t>
            </a:r>
            <a:r>
              <a:rPr lang="en-GB" sz="1600" dirty="0"/>
              <a:t> </a:t>
            </a:r>
          </a:p>
        </p:txBody>
      </p:sp>
      <p:pic>
        <p:nvPicPr>
          <p:cNvPr id="9" name="Picture 8">
            <a:extLst>
              <a:ext uri="{FF2B5EF4-FFF2-40B4-BE49-F238E27FC236}">
                <a16:creationId xmlns:a16="http://schemas.microsoft.com/office/drawing/2014/main" id="{DE99B115-A6C1-55C8-86CA-8A8BE61D7CA4}"/>
              </a:ext>
            </a:extLst>
          </p:cNvPr>
          <p:cNvPicPr>
            <a:picLocks noChangeAspect="1"/>
          </p:cNvPicPr>
          <p:nvPr/>
        </p:nvPicPr>
        <p:blipFill>
          <a:blip r:embed="rId7"/>
          <a:stretch>
            <a:fillRect/>
          </a:stretch>
        </p:blipFill>
        <p:spPr>
          <a:xfrm>
            <a:off x="6113397" y="4455468"/>
            <a:ext cx="1294211" cy="1323439"/>
          </a:xfrm>
          <a:prstGeom prst="rect">
            <a:avLst/>
          </a:prstGeom>
        </p:spPr>
      </p:pic>
      <p:sp>
        <p:nvSpPr>
          <p:cNvPr id="10" name="TextBox 9">
            <a:extLst>
              <a:ext uri="{FF2B5EF4-FFF2-40B4-BE49-F238E27FC236}">
                <a16:creationId xmlns:a16="http://schemas.microsoft.com/office/drawing/2014/main" id="{48495193-DA73-59D5-DC07-C01784E19E5E}"/>
              </a:ext>
            </a:extLst>
          </p:cNvPr>
          <p:cNvSpPr txBox="1"/>
          <p:nvPr/>
        </p:nvSpPr>
        <p:spPr>
          <a:xfrm>
            <a:off x="7248242" y="4455469"/>
            <a:ext cx="4661644" cy="1323439"/>
          </a:xfrm>
          <a:prstGeom prst="rect">
            <a:avLst/>
          </a:prstGeom>
          <a:solidFill>
            <a:schemeClr val="bg1">
              <a:lumMod val="85000"/>
            </a:schemeClr>
          </a:solidFill>
        </p:spPr>
        <p:txBody>
          <a:bodyPr wrap="square" rtlCol="0">
            <a:spAutoFit/>
          </a:bodyPr>
          <a:lstStyle/>
          <a:p>
            <a:pPr algn="ctr"/>
            <a:endParaRPr lang="en-GB" sz="1600" dirty="0"/>
          </a:p>
          <a:p>
            <a:pPr algn="ctr"/>
            <a:r>
              <a:rPr lang="en-GB" sz="1600" dirty="0"/>
              <a:t>Lynn Hodson – Business Support Officer</a:t>
            </a:r>
          </a:p>
          <a:p>
            <a:pPr algn="ctr"/>
            <a:r>
              <a:rPr lang="en-GB" sz="1600" dirty="0"/>
              <a:t>Role to support the STSCAP Business and the wider Partnership members with all aspect of administration</a:t>
            </a:r>
          </a:p>
          <a:p>
            <a:pPr algn="ctr"/>
            <a:r>
              <a:rPr lang="en-GB" sz="1600" dirty="0">
                <a:hlinkClick r:id="rId8"/>
              </a:rPr>
              <a:t>lynn.Hodson@southtyneside.gov.uk</a:t>
            </a:r>
            <a:r>
              <a:rPr lang="en-GB" sz="1600" dirty="0"/>
              <a:t> </a:t>
            </a:r>
          </a:p>
        </p:txBody>
      </p:sp>
      <p:pic>
        <p:nvPicPr>
          <p:cNvPr id="13" name="Picture 12">
            <a:extLst>
              <a:ext uri="{FF2B5EF4-FFF2-40B4-BE49-F238E27FC236}">
                <a16:creationId xmlns:a16="http://schemas.microsoft.com/office/drawing/2014/main" id="{77EE41F4-25F4-2330-9036-C7025A0AE7B4}"/>
              </a:ext>
            </a:extLst>
          </p:cNvPr>
          <p:cNvPicPr>
            <a:picLocks noChangeAspect="1"/>
          </p:cNvPicPr>
          <p:nvPr/>
        </p:nvPicPr>
        <p:blipFill>
          <a:blip r:embed="rId9"/>
          <a:stretch>
            <a:fillRect/>
          </a:stretch>
        </p:blipFill>
        <p:spPr>
          <a:xfrm>
            <a:off x="117273" y="4524866"/>
            <a:ext cx="1211732" cy="1254041"/>
          </a:xfrm>
          <a:prstGeom prst="rect">
            <a:avLst/>
          </a:prstGeom>
        </p:spPr>
      </p:pic>
    </p:spTree>
    <p:extLst>
      <p:ext uri="{BB962C8B-B14F-4D97-AF65-F5344CB8AC3E}">
        <p14:creationId xmlns:p14="http://schemas.microsoft.com/office/powerpoint/2010/main" val="2553057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DE4BC2E8-36E0-4160-9063-409D96B38D8D}"/>
              </a:ext>
            </a:extLst>
          </p:cNvPr>
          <p:cNvSpPr txBox="1">
            <a:spLocks/>
          </p:cNvSpPr>
          <p:nvPr/>
        </p:nvSpPr>
        <p:spPr>
          <a:xfrm>
            <a:off x="1383564" y="348865"/>
            <a:ext cx="9718111" cy="157644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4000" b="1" kern="1200">
                <a:solidFill>
                  <a:srgbClr val="FFFFFF"/>
                </a:solidFill>
                <a:latin typeface="+mj-lt"/>
                <a:ea typeface="+mj-ea"/>
                <a:cs typeface="+mj-cs"/>
              </a:rPr>
              <a:t>Useful Contacts</a:t>
            </a:r>
          </a:p>
        </p:txBody>
      </p:sp>
      <p:graphicFrame>
        <p:nvGraphicFramePr>
          <p:cNvPr id="16" name="Content Placeholder 2">
            <a:extLst>
              <a:ext uri="{FF2B5EF4-FFF2-40B4-BE49-F238E27FC236}">
                <a16:creationId xmlns:a16="http://schemas.microsoft.com/office/drawing/2014/main" id="{586DA2AB-1412-D083-AA93-FCE2A89050A6}"/>
              </a:ext>
            </a:extLst>
          </p:cNvPr>
          <p:cNvGraphicFramePr>
            <a:graphicFrameLocks noGrp="1"/>
          </p:cNvGraphicFramePr>
          <p:nvPr>
            <p:ph idx="1"/>
            <p:extLst>
              <p:ext uri="{D42A27DB-BD31-4B8C-83A1-F6EECF244321}">
                <p14:modId xmlns:p14="http://schemas.microsoft.com/office/powerpoint/2010/main" val="893786819"/>
              </p:ext>
            </p:extLst>
          </p:nvPr>
        </p:nvGraphicFramePr>
        <p:xfrm>
          <a:off x="644056" y="2615979"/>
          <a:ext cx="10927829" cy="40419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4859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F227463-0C68-166A-03BA-7235D71BD2B8}"/>
            </a:ext>
          </a:extLst>
        </p:cNvPr>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9D4C11D6-D377-D98B-23FB-888C71AE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3" name="Rectangle 32">
            <a:extLst>
              <a:ext uri="{FF2B5EF4-FFF2-40B4-BE49-F238E27FC236}">
                <a16:creationId xmlns:a16="http://schemas.microsoft.com/office/drawing/2014/main" id="{AD203E0C-B816-939C-DE49-83C7BABC06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28C1AD1E-F999-DAFA-D112-84B3DA3CC2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Rectangle 36">
            <a:extLst>
              <a:ext uri="{FF2B5EF4-FFF2-40B4-BE49-F238E27FC236}">
                <a16:creationId xmlns:a16="http://schemas.microsoft.com/office/drawing/2014/main" id="{F853F0E3-4ABD-535A-9249-E3C70407F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38">
            <a:extLst>
              <a:ext uri="{FF2B5EF4-FFF2-40B4-BE49-F238E27FC236}">
                <a16:creationId xmlns:a16="http://schemas.microsoft.com/office/drawing/2014/main" id="{1F24317D-AC3F-E24E-2FE2-0FA92D3D8E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1" name="Freeform: Shape 40">
            <a:extLst>
              <a:ext uri="{FF2B5EF4-FFF2-40B4-BE49-F238E27FC236}">
                <a16:creationId xmlns:a16="http://schemas.microsoft.com/office/drawing/2014/main" id="{8FA0D9FE-0B69-4D94-74CB-A1EDA7ABC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DD1542DB-16DC-62E3-195D-85F800F734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itle 1">
            <a:extLst>
              <a:ext uri="{FF2B5EF4-FFF2-40B4-BE49-F238E27FC236}">
                <a16:creationId xmlns:a16="http://schemas.microsoft.com/office/drawing/2014/main" id="{550871D1-3E23-11D9-C102-1FE7DBE75548}"/>
              </a:ext>
            </a:extLst>
          </p:cNvPr>
          <p:cNvSpPr txBox="1">
            <a:spLocks/>
          </p:cNvSpPr>
          <p:nvPr/>
        </p:nvSpPr>
        <p:spPr>
          <a:xfrm>
            <a:off x="466722" y="586855"/>
            <a:ext cx="3201366" cy="338749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60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Calibri Light" panose="020F0302020204030204"/>
                <a:ea typeface="+mj-ea"/>
                <a:cs typeface="+mj-cs"/>
              </a:rPr>
              <a:t>Additional Information</a:t>
            </a:r>
          </a:p>
        </p:txBody>
      </p:sp>
      <p:sp>
        <p:nvSpPr>
          <p:cNvPr id="10" name="Content Placeholder 2">
            <a:extLst>
              <a:ext uri="{FF2B5EF4-FFF2-40B4-BE49-F238E27FC236}">
                <a16:creationId xmlns:a16="http://schemas.microsoft.com/office/drawing/2014/main" id="{8B56C4E9-A655-C8F6-DF21-E774BC813C5D}"/>
              </a:ext>
            </a:extLst>
          </p:cNvPr>
          <p:cNvSpPr txBox="1">
            <a:spLocks/>
          </p:cNvSpPr>
          <p:nvPr/>
        </p:nvSpPr>
        <p:spPr>
          <a:xfrm>
            <a:off x="4810259" y="649480"/>
            <a:ext cx="6555347" cy="595871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R="0" lvl="0" algn="l" defTabSz="914400" rtl="0" eaLnBrk="1" fontAlgn="auto" latinLnBrk="0" hangingPunct="1">
              <a:lnSpc>
                <a:spcPct val="90000"/>
              </a:lnSpc>
              <a:spcBef>
                <a:spcPts val="1000"/>
              </a:spcBef>
              <a:spcAft>
                <a:spcPts val="0"/>
              </a:spcAft>
              <a:buClrTx/>
              <a:buSzTx/>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hlinkClick r:id="rId2"/>
            <a:extLst>
              <a:ext uri="{FF2B5EF4-FFF2-40B4-BE49-F238E27FC236}">
                <a16:creationId xmlns:a16="http://schemas.microsoft.com/office/drawing/2014/main" id="{5F7F6BEC-0546-CC26-1405-9305E6C9B98E}"/>
              </a:ext>
            </a:extLst>
          </p:cNvPr>
          <p:cNvSpPr txBox="1"/>
          <p:nvPr/>
        </p:nvSpPr>
        <p:spPr>
          <a:xfrm>
            <a:off x="4419600" y="390525"/>
            <a:ext cx="7953375" cy="6217087"/>
          </a:xfrm>
          <a:prstGeom prst="rect">
            <a:avLst/>
          </a:prstGeom>
          <a:noFill/>
        </p:spPr>
        <p:txBody>
          <a:bodyPr wrap="square" rtlCol="0">
            <a:spAutoFit/>
          </a:bodyPr>
          <a:lstStyle/>
          <a:p>
            <a:r>
              <a:rPr lang="en-GB" sz="2800" b="1" dirty="0">
                <a:hlinkClick r:id="rId2"/>
              </a:rPr>
              <a:t>Worried about someone's safety (safeguarding) - South Tyneside Council</a:t>
            </a:r>
            <a:endParaRPr lang="en-GB" sz="2800" b="1" dirty="0"/>
          </a:p>
          <a:p>
            <a:endParaRPr lang="en-GB" sz="2800" b="1" dirty="0"/>
          </a:p>
          <a:p>
            <a:endParaRPr lang="en-GB" sz="2800" b="1" dirty="0"/>
          </a:p>
          <a:p>
            <a:r>
              <a:rPr lang="en-GB" sz="2800" b="1" dirty="0">
                <a:hlinkClick r:id="rId3"/>
              </a:rPr>
              <a:t>Multi-Agency Policies and Procedures (Children)</a:t>
            </a:r>
            <a:endParaRPr lang="en-GB" sz="2800" b="1" dirty="0"/>
          </a:p>
          <a:p>
            <a:endParaRPr lang="en-GB" sz="2800" b="1" dirty="0"/>
          </a:p>
          <a:p>
            <a:endParaRPr lang="en-GB" sz="2800" b="1" dirty="0"/>
          </a:p>
          <a:p>
            <a:r>
              <a:rPr lang="en-GB" sz="2800" b="1" dirty="0">
                <a:hlinkClick r:id="rId4"/>
              </a:rPr>
              <a:t>Multi-Agency Policies and Procedures (Adults)</a:t>
            </a:r>
            <a:endParaRPr lang="en-GB" sz="2800" b="1" dirty="0"/>
          </a:p>
          <a:p>
            <a:endParaRPr lang="en-GB" sz="2800" b="1" dirty="0"/>
          </a:p>
          <a:p>
            <a:endParaRPr lang="en-GB" sz="2800" b="1" dirty="0">
              <a:solidFill>
                <a:srgbClr val="0070C0"/>
              </a:solidFill>
            </a:endParaRPr>
          </a:p>
          <a:p>
            <a:r>
              <a:rPr lang="en-GB" sz="2800" b="1" dirty="0">
                <a:solidFill>
                  <a:srgbClr val="0070C0"/>
                </a:solidFill>
              </a:rPr>
              <a:t>Glossary</a:t>
            </a:r>
          </a:p>
          <a:p>
            <a:endParaRPr lang="en-GB" dirty="0"/>
          </a:p>
          <a:p>
            <a:endParaRPr lang="en-GB" dirty="0"/>
          </a:p>
          <a:p>
            <a:endParaRPr lang="en-GB" dirty="0"/>
          </a:p>
          <a:p>
            <a:endParaRPr lang="en-GB" dirty="0"/>
          </a:p>
          <a:p>
            <a:endParaRPr lang="en-GB" dirty="0"/>
          </a:p>
        </p:txBody>
      </p:sp>
      <p:graphicFrame>
        <p:nvGraphicFramePr>
          <p:cNvPr id="4" name="Object 3">
            <a:extLst>
              <a:ext uri="{FF2B5EF4-FFF2-40B4-BE49-F238E27FC236}">
                <a16:creationId xmlns:a16="http://schemas.microsoft.com/office/drawing/2014/main" id="{184F17C0-1E7C-B1FC-0DA3-18CBC677DC3B}"/>
              </a:ext>
            </a:extLst>
          </p:cNvPr>
          <p:cNvGraphicFramePr>
            <a:graphicFrameLocks noChangeAspect="1"/>
          </p:cNvGraphicFramePr>
          <p:nvPr>
            <p:extLst>
              <p:ext uri="{D42A27DB-BD31-4B8C-83A1-F6EECF244321}">
                <p14:modId xmlns:p14="http://schemas.microsoft.com/office/powerpoint/2010/main" val="4010533156"/>
              </p:ext>
            </p:extLst>
          </p:nvPr>
        </p:nvGraphicFramePr>
        <p:xfrm>
          <a:off x="5952351" y="4786484"/>
          <a:ext cx="1838989" cy="1641042"/>
        </p:xfrm>
        <a:graphic>
          <a:graphicData uri="http://schemas.openxmlformats.org/presentationml/2006/ole">
            <mc:AlternateContent xmlns:mc="http://schemas.openxmlformats.org/markup-compatibility/2006">
              <mc:Choice xmlns:v="urn:schemas-microsoft-com:vml" Requires="v">
                <p:oleObj name="Document" showAsIcon="1" r:id="rId5" imgW="914400" imgH="816480" progId="Word.Document.12">
                  <p:embed/>
                </p:oleObj>
              </mc:Choice>
              <mc:Fallback>
                <p:oleObj name="Document" showAsIcon="1" r:id="rId5" imgW="914400" imgH="816480" progId="Word.Document.12">
                  <p:embed/>
                  <p:pic>
                    <p:nvPicPr>
                      <p:cNvPr id="2" name="Object 1">
                        <a:extLst>
                          <a:ext uri="{FF2B5EF4-FFF2-40B4-BE49-F238E27FC236}">
                            <a16:creationId xmlns:a16="http://schemas.microsoft.com/office/drawing/2014/main" id="{184F17C0-1E7C-B1FC-0DA3-18CBC677DC3B}"/>
                          </a:ext>
                        </a:extLst>
                      </p:cNvPr>
                      <p:cNvPicPr/>
                      <p:nvPr/>
                    </p:nvPicPr>
                    <p:blipFill>
                      <a:blip r:embed="rId6"/>
                      <a:stretch>
                        <a:fillRect/>
                      </a:stretch>
                    </p:blipFill>
                    <p:spPr>
                      <a:xfrm>
                        <a:off x="5952351" y="4786484"/>
                        <a:ext cx="1838989" cy="1641042"/>
                      </a:xfrm>
                      <a:prstGeom prst="rect">
                        <a:avLst/>
                      </a:prstGeom>
                    </p:spPr>
                  </p:pic>
                </p:oleObj>
              </mc:Fallback>
            </mc:AlternateContent>
          </a:graphicData>
        </a:graphic>
      </p:graphicFrame>
    </p:spTree>
    <p:extLst>
      <p:ext uri="{BB962C8B-B14F-4D97-AF65-F5344CB8AC3E}">
        <p14:creationId xmlns:p14="http://schemas.microsoft.com/office/powerpoint/2010/main" val="392055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0B97ABB-4EE6-8938-404A-393DAE52AD64}"/>
            </a:ext>
          </a:extLst>
        </p:cNvPr>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366BF24C-9790-008D-AA7D-23E3DE4ECC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3" name="Rectangle 32">
            <a:extLst>
              <a:ext uri="{FF2B5EF4-FFF2-40B4-BE49-F238E27FC236}">
                <a16:creationId xmlns:a16="http://schemas.microsoft.com/office/drawing/2014/main" id="{12E71177-712B-7371-B826-D14C11AA2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51C25C09-2DC3-2AEA-ED12-8FB56A58C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Rectangle 36">
            <a:extLst>
              <a:ext uri="{FF2B5EF4-FFF2-40B4-BE49-F238E27FC236}">
                <a16:creationId xmlns:a16="http://schemas.microsoft.com/office/drawing/2014/main" id="{CC55BC47-9404-4D09-12E8-78AAA6682A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38">
            <a:extLst>
              <a:ext uri="{FF2B5EF4-FFF2-40B4-BE49-F238E27FC236}">
                <a16:creationId xmlns:a16="http://schemas.microsoft.com/office/drawing/2014/main" id="{1BB98F55-DD60-71E0-2917-6F50475D0C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1" name="Freeform: Shape 40">
            <a:extLst>
              <a:ext uri="{FF2B5EF4-FFF2-40B4-BE49-F238E27FC236}">
                <a16:creationId xmlns:a16="http://schemas.microsoft.com/office/drawing/2014/main" id="{77DB8E7B-097E-3116-F52F-C8C475144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0C5AB496-A0C5-2B69-3FF6-031CDE237F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itle 1">
            <a:extLst>
              <a:ext uri="{FF2B5EF4-FFF2-40B4-BE49-F238E27FC236}">
                <a16:creationId xmlns:a16="http://schemas.microsoft.com/office/drawing/2014/main" id="{A30E3BCA-17F6-8396-D430-BE18DA94B18A}"/>
              </a:ext>
            </a:extLst>
          </p:cNvPr>
          <p:cNvSpPr txBox="1">
            <a:spLocks/>
          </p:cNvSpPr>
          <p:nvPr/>
        </p:nvSpPr>
        <p:spPr>
          <a:xfrm>
            <a:off x="466722" y="586855"/>
            <a:ext cx="3201366" cy="3387497"/>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60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Calibri Light" panose="020F0302020204030204"/>
                <a:ea typeface="+mj-ea"/>
                <a:cs typeface="+mj-cs"/>
              </a:rPr>
              <a:t>Hello and welcome to the South Tyneside Safeguarding Adults Board (STSAB)</a:t>
            </a:r>
          </a:p>
        </p:txBody>
      </p:sp>
      <p:sp>
        <p:nvSpPr>
          <p:cNvPr id="10" name="Content Placeholder 2">
            <a:extLst>
              <a:ext uri="{FF2B5EF4-FFF2-40B4-BE49-F238E27FC236}">
                <a16:creationId xmlns:a16="http://schemas.microsoft.com/office/drawing/2014/main" id="{A872F0CE-72ED-2AAC-77C8-E4BC30FE5FC1}"/>
              </a:ext>
            </a:extLst>
          </p:cNvPr>
          <p:cNvSpPr txBox="1">
            <a:spLocks/>
          </p:cNvSpPr>
          <p:nvPr/>
        </p:nvSpPr>
        <p:spPr>
          <a:xfrm>
            <a:off x="4810259" y="649480"/>
            <a:ext cx="6555347" cy="5546047"/>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I am delighted to welcome you to the South Tyneside Safeguarding Adults Board (STSAB) and thank you for taking on this very important role.</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GB" sz="1800" dirty="0">
              <a:solidFill>
                <a:srgbClr val="000000"/>
              </a:solidFill>
              <a:latin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This induction pack has been developed to provide new STSAB members with an introduction to functions of the ST</a:t>
            </a:r>
            <a:r>
              <a:rPr lang="en-GB" sz="1800" dirty="0">
                <a:solidFill>
                  <a:srgbClr val="000000"/>
                </a:solidFill>
                <a:latin typeface="Arial" panose="020B0604020202020204" pitchFamily="34" charset="0"/>
              </a:rPr>
              <a:t>SAB and </a:t>
            </a: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their roles and </a:t>
            </a:r>
            <a:r>
              <a:rPr lang="en-GB" sz="1800" dirty="0">
                <a:solidFill>
                  <a:srgbClr val="000000"/>
                </a:solidFill>
                <a:latin typeface="Arial" panose="020B0604020202020204" pitchFamily="34" charset="0"/>
              </a:rPr>
              <a:t>responsibilities</a:t>
            </a: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GB" sz="1800" dirty="0">
              <a:solidFill>
                <a:srgbClr val="000000"/>
              </a:solidFill>
              <a:latin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Your role as an STSAB member is crucial to the STSAB being able to meet its duties and responsibilities. It is important that you feel able to actively contribute to all meetings and to be able to promote the aims of the STSAB.</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1657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3" name="Rectangle 3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3" name="Rectangle 4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88389611-C106-4883-A0F6-FB737065640C}"/>
              </a:ext>
            </a:extLst>
          </p:cNvPr>
          <p:cNvSpPr txBox="1">
            <a:spLocks/>
          </p:cNvSpPr>
          <p:nvPr/>
        </p:nvSpPr>
        <p:spPr>
          <a:xfrm>
            <a:off x="466722" y="586855"/>
            <a:ext cx="3201366" cy="338749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spcAft>
                <a:spcPts val="600"/>
              </a:spcAft>
            </a:pPr>
            <a:r>
              <a:rPr lang="en-US" sz="4000" b="1" kern="1200" dirty="0">
                <a:solidFill>
                  <a:srgbClr val="FFFFFF"/>
                </a:solidFill>
                <a:latin typeface="+mj-lt"/>
                <a:ea typeface="+mj-ea"/>
                <a:cs typeface="+mj-cs"/>
              </a:rPr>
              <a:t>The Care Act 2014</a:t>
            </a:r>
          </a:p>
        </p:txBody>
      </p:sp>
      <p:sp>
        <p:nvSpPr>
          <p:cNvPr id="10" name="Content Placeholder 2">
            <a:extLst>
              <a:ext uri="{FF2B5EF4-FFF2-40B4-BE49-F238E27FC236}">
                <a16:creationId xmlns:a16="http://schemas.microsoft.com/office/drawing/2014/main" id="{15F0AFCE-C41C-48CA-A55D-BC956D47C629}"/>
              </a:ext>
            </a:extLst>
          </p:cNvPr>
          <p:cNvSpPr txBox="1">
            <a:spLocks/>
          </p:cNvSpPr>
          <p:nvPr/>
        </p:nvSpPr>
        <p:spPr>
          <a:xfrm>
            <a:off x="4810259" y="649480"/>
            <a:ext cx="6555347" cy="5546047"/>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GB" dirty="0">
                <a:solidFill>
                  <a:srgbClr val="000000"/>
                </a:solidFill>
                <a:effectLst/>
                <a:latin typeface="Arial" panose="020B0604020202020204" pitchFamily="34" charset="0"/>
                <a:ea typeface="Calibri" panose="020F0502020204030204" pitchFamily="34" charset="0"/>
              </a:rPr>
              <a:t>The Care Act 2014 requires Local Authorities to establish Local Safeguarding Adults Boards (SABs) involving key local partners as listed in section 43 of the Act. It also requires these board partners to cooperate with each other in the establishment and operation of this partnership board.  This document details the arrangements for the board partners within South Tyneside to carry out their functions as laid out in legislation and guidance.</a:t>
            </a:r>
            <a:endParaRPr lang="en-GB" dirty="0">
              <a:effectLst/>
              <a:latin typeface="Times New Roman" panose="02020603050405020304" pitchFamily="18" charset="0"/>
              <a:ea typeface="Times New Roman" panose="02020603050405020304" pitchFamily="18" charset="0"/>
            </a:endParaRPr>
          </a:p>
          <a:p>
            <a:pPr algn="just"/>
            <a:r>
              <a:rPr lang="en-GB" sz="1800" dirty="0">
                <a:solidFill>
                  <a:srgbClr val="000000"/>
                </a:solidFill>
                <a:effectLst/>
                <a:latin typeface="Arial" panose="020B0604020202020204" pitchFamily="34" charset="0"/>
                <a:ea typeface="Calibri" panose="020F0502020204030204" pitchFamily="34" charset="0"/>
              </a:rPr>
              <a:t> </a:t>
            </a:r>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58295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F8029CD-70B4-4812-85D5-EAE2F3776219}"/>
              </a:ext>
            </a:extLst>
          </p:cNvPr>
          <p:cNvSpPr>
            <a:spLocks noGrp="1"/>
          </p:cNvSpPr>
          <p:nvPr>
            <p:ph type="title"/>
          </p:nvPr>
        </p:nvSpPr>
        <p:spPr>
          <a:xfrm>
            <a:off x="1383564" y="348865"/>
            <a:ext cx="9718111" cy="1576446"/>
          </a:xfrm>
        </p:spPr>
        <p:txBody>
          <a:bodyPr anchor="ctr">
            <a:normAutofit/>
          </a:bodyPr>
          <a:lstStyle/>
          <a:p>
            <a:r>
              <a:rPr lang="en-GB" sz="4000" b="1" dirty="0">
                <a:solidFill>
                  <a:srgbClr val="FFFFFF"/>
                </a:solidFill>
              </a:rPr>
              <a:t>The Aim of the SAB</a:t>
            </a:r>
          </a:p>
        </p:txBody>
      </p:sp>
      <p:graphicFrame>
        <p:nvGraphicFramePr>
          <p:cNvPr id="16" name="Content Placeholder 2">
            <a:extLst>
              <a:ext uri="{FF2B5EF4-FFF2-40B4-BE49-F238E27FC236}">
                <a16:creationId xmlns:a16="http://schemas.microsoft.com/office/drawing/2014/main" id="{B1BB5CF7-8BAC-2557-D6B3-84DABAAE5C4B}"/>
              </a:ext>
            </a:extLst>
          </p:cNvPr>
          <p:cNvGraphicFramePr>
            <a:graphicFrameLocks noGrp="1"/>
          </p:cNvGraphicFramePr>
          <p:nvPr>
            <p:ph idx="1"/>
            <p:extLst>
              <p:ext uri="{D42A27DB-BD31-4B8C-83A1-F6EECF244321}">
                <p14:modId xmlns:p14="http://schemas.microsoft.com/office/powerpoint/2010/main" val="3900134955"/>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7678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57F18F3-A118-3E73-64F8-9F548142FA17}"/>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E8FDC401-738C-42F4-80F2-8C6B193FB1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D17E59B-4B6B-B68A-8756-63C5C6690B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85CADB0-4671-7588-591D-38F757CC2F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6050373-6A44-6B9C-FD19-1276BBD2C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4FA6CBC-6C8F-3529-26D1-BBA53D79A16C}"/>
              </a:ext>
            </a:extLst>
          </p:cNvPr>
          <p:cNvSpPr>
            <a:spLocks noGrp="1"/>
          </p:cNvSpPr>
          <p:nvPr>
            <p:ph type="title"/>
          </p:nvPr>
        </p:nvSpPr>
        <p:spPr>
          <a:xfrm>
            <a:off x="1383564" y="348865"/>
            <a:ext cx="9718111" cy="1576446"/>
          </a:xfrm>
        </p:spPr>
        <p:txBody>
          <a:bodyPr anchor="ctr">
            <a:normAutofit/>
          </a:bodyPr>
          <a:lstStyle/>
          <a:p>
            <a:r>
              <a:rPr lang="en-GB" sz="4000" b="1" dirty="0">
                <a:solidFill>
                  <a:srgbClr val="FFFFFF"/>
                </a:solidFill>
              </a:rPr>
              <a:t>Making Safeguarding Personal and The 6 Key Principles of the Care Act </a:t>
            </a:r>
          </a:p>
        </p:txBody>
      </p:sp>
      <p:graphicFrame>
        <p:nvGraphicFramePr>
          <p:cNvPr id="5" name="Content Placeholder 2">
            <a:extLst>
              <a:ext uri="{FF2B5EF4-FFF2-40B4-BE49-F238E27FC236}">
                <a16:creationId xmlns:a16="http://schemas.microsoft.com/office/drawing/2014/main" id="{1CD00ABD-A675-30C9-065B-5B2B41C1BB9E}"/>
              </a:ext>
            </a:extLst>
          </p:cNvPr>
          <p:cNvGraphicFramePr>
            <a:graphicFrameLocks noGrp="1"/>
          </p:cNvGraphicFramePr>
          <p:nvPr>
            <p:ph idx="1"/>
            <p:extLst>
              <p:ext uri="{D42A27DB-BD31-4B8C-83A1-F6EECF244321}">
                <p14:modId xmlns:p14="http://schemas.microsoft.com/office/powerpoint/2010/main" val="4191348581"/>
              </p:ext>
            </p:extLst>
          </p:nvPr>
        </p:nvGraphicFramePr>
        <p:xfrm>
          <a:off x="759823" y="3299166"/>
          <a:ext cx="9751064" cy="3325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43332E1B-612D-E959-1843-816A475BB91E}"/>
              </a:ext>
            </a:extLst>
          </p:cNvPr>
          <p:cNvSpPr txBox="1"/>
          <p:nvPr/>
        </p:nvSpPr>
        <p:spPr>
          <a:xfrm>
            <a:off x="449344" y="2273574"/>
            <a:ext cx="11293311" cy="923330"/>
          </a:xfrm>
          <a:prstGeom prst="rect">
            <a:avLst/>
          </a:prstGeom>
          <a:solidFill>
            <a:schemeClr val="accent2">
              <a:lumMod val="60000"/>
              <a:lumOff val="40000"/>
            </a:schemeClr>
          </a:solidFill>
        </p:spPr>
        <p:txBody>
          <a:bodyPr wrap="square" rtlCol="0">
            <a:spAutoFit/>
          </a:bodyPr>
          <a:lstStyle/>
          <a:p>
            <a:r>
              <a:rPr lang="en-GB" dirty="0"/>
              <a:t>Making Safeguarding Personal (MSP): MSP means that the safeguarding process should be person-led and outcome-focussed, enhancing the individual’s involvement and choice and control together with seeking to improve quality of life, wellbeing and safety. The 6 key principles below underpin all adult safeguarding work:</a:t>
            </a:r>
          </a:p>
        </p:txBody>
      </p:sp>
    </p:spTree>
    <p:extLst>
      <p:ext uri="{BB962C8B-B14F-4D97-AF65-F5344CB8AC3E}">
        <p14:creationId xmlns:p14="http://schemas.microsoft.com/office/powerpoint/2010/main" val="787496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C7F231F-C865-D5AD-30C5-479FFB38C1D5}"/>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0E195B9-3744-9A26-33FF-B14C4BA85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018B30F-0D02-7987-1361-60AFEF333D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88FD675-14EA-B406-1F9D-53C33D2C5B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9CDF763E-74C7-4FB4-C6BC-CE18D84C7A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A3D03BB-C1C6-708A-1E66-65273E20C296}"/>
              </a:ext>
            </a:extLst>
          </p:cNvPr>
          <p:cNvSpPr>
            <a:spLocks noGrp="1"/>
          </p:cNvSpPr>
          <p:nvPr>
            <p:ph type="title"/>
          </p:nvPr>
        </p:nvSpPr>
        <p:spPr>
          <a:xfrm>
            <a:off x="1383564" y="348865"/>
            <a:ext cx="9718111" cy="1576446"/>
          </a:xfrm>
        </p:spPr>
        <p:txBody>
          <a:bodyPr anchor="ctr">
            <a:normAutofit/>
          </a:bodyPr>
          <a:lstStyle/>
          <a:p>
            <a:r>
              <a:rPr lang="en-GB" sz="4000" b="1" dirty="0">
                <a:solidFill>
                  <a:srgbClr val="FFFFFF"/>
                </a:solidFill>
              </a:rPr>
              <a:t>Types of Abuse</a:t>
            </a:r>
          </a:p>
        </p:txBody>
      </p:sp>
      <p:graphicFrame>
        <p:nvGraphicFramePr>
          <p:cNvPr id="7" name="Diagram 6">
            <a:extLst>
              <a:ext uri="{FF2B5EF4-FFF2-40B4-BE49-F238E27FC236}">
                <a16:creationId xmlns:a16="http://schemas.microsoft.com/office/drawing/2014/main" id="{59FDE2E5-5947-2272-F76C-9DDC5209C014}"/>
              </a:ext>
            </a:extLst>
          </p:cNvPr>
          <p:cNvGraphicFramePr/>
          <p:nvPr>
            <p:extLst>
              <p:ext uri="{D42A27DB-BD31-4B8C-83A1-F6EECF244321}">
                <p14:modId xmlns:p14="http://schemas.microsoft.com/office/powerpoint/2010/main" val="2939630810"/>
              </p:ext>
            </p:extLst>
          </p:nvPr>
        </p:nvGraphicFramePr>
        <p:xfrm>
          <a:off x="1707781" y="2044175"/>
          <a:ext cx="8776437" cy="4771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4920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C3DBD61-6484-E3A6-19D0-BBD1C59E0AE4}"/>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E716379E-8582-CDF4-D0A8-50DCA397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D95A332-8CB2-86AD-031C-C93EED236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20F9E6C-4C1D-9D53-0225-22186E7228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12742B85-3C7F-CE59-95C3-443383446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94A2646-5458-25CD-A7B0-08C1D05DCFFB}"/>
              </a:ext>
            </a:extLst>
          </p:cNvPr>
          <p:cNvSpPr>
            <a:spLocks noGrp="1"/>
          </p:cNvSpPr>
          <p:nvPr>
            <p:ph type="title"/>
          </p:nvPr>
        </p:nvSpPr>
        <p:spPr>
          <a:xfrm>
            <a:off x="176049" y="75487"/>
            <a:ext cx="9718111" cy="763498"/>
          </a:xfrm>
        </p:spPr>
        <p:txBody>
          <a:bodyPr anchor="ctr">
            <a:normAutofit/>
          </a:bodyPr>
          <a:lstStyle/>
          <a:p>
            <a:r>
              <a:rPr lang="en-GB" sz="4000" b="1" dirty="0">
                <a:solidFill>
                  <a:srgbClr val="FFFFFF"/>
                </a:solidFill>
              </a:rPr>
              <a:t>The Structure of the SAB </a:t>
            </a:r>
          </a:p>
        </p:txBody>
      </p:sp>
      <p:pic>
        <p:nvPicPr>
          <p:cNvPr id="3" name="Picture 2">
            <a:extLst>
              <a:ext uri="{FF2B5EF4-FFF2-40B4-BE49-F238E27FC236}">
                <a16:creationId xmlns:a16="http://schemas.microsoft.com/office/drawing/2014/main" id="{7733D8ED-975B-5A44-53D5-8841F5D89FFE}"/>
              </a:ext>
            </a:extLst>
          </p:cNvPr>
          <p:cNvPicPr>
            <a:picLocks noChangeAspect="1"/>
          </p:cNvPicPr>
          <p:nvPr/>
        </p:nvPicPr>
        <p:blipFill>
          <a:blip r:embed="rId2"/>
          <a:stretch>
            <a:fillRect/>
          </a:stretch>
        </p:blipFill>
        <p:spPr>
          <a:xfrm>
            <a:off x="11970" y="760772"/>
            <a:ext cx="12168060" cy="6083849"/>
          </a:xfrm>
          <a:prstGeom prst="rect">
            <a:avLst/>
          </a:prstGeom>
        </p:spPr>
      </p:pic>
    </p:spTree>
    <p:extLst>
      <p:ext uri="{BB962C8B-B14F-4D97-AF65-F5344CB8AC3E}">
        <p14:creationId xmlns:p14="http://schemas.microsoft.com/office/powerpoint/2010/main" val="2995168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B2C40C-D27F-2562-ED70-BC97CD5768B5}"/>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5D2D0CAF-46EA-ADC6-A44F-C0FA5F4168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D508948-D959-0E69-F7B6-5406EB04E9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D030ABA-07E2-BEA3-4D14-49692829AE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6EC719C2-CFBA-0437-5DDB-75CE7FDD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6AAFBDF-D37A-304B-E1B8-776A8906CE15}"/>
              </a:ext>
            </a:extLst>
          </p:cNvPr>
          <p:cNvSpPr>
            <a:spLocks noGrp="1"/>
          </p:cNvSpPr>
          <p:nvPr>
            <p:ph type="title"/>
          </p:nvPr>
        </p:nvSpPr>
        <p:spPr>
          <a:xfrm>
            <a:off x="1383564" y="348865"/>
            <a:ext cx="9718111" cy="1576446"/>
          </a:xfrm>
        </p:spPr>
        <p:txBody>
          <a:bodyPr anchor="ctr">
            <a:normAutofit/>
          </a:bodyPr>
          <a:lstStyle/>
          <a:p>
            <a:r>
              <a:rPr lang="en-GB" sz="4000" b="1" dirty="0">
                <a:solidFill>
                  <a:srgbClr val="FFFFFF"/>
                </a:solidFill>
              </a:rPr>
              <a:t>Roles and Responsibilities</a:t>
            </a:r>
          </a:p>
        </p:txBody>
      </p:sp>
      <p:sp>
        <p:nvSpPr>
          <p:cNvPr id="6" name="TextBox 5">
            <a:extLst>
              <a:ext uri="{FF2B5EF4-FFF2-40B4-BE49-F238E27FC236}">
                <a16:creationId xmlns:a16="http://schemas.microsoft.com/office/drawing/2014/main" id="{3D66F118-2372-0296-A16B-099824BF03B9}"/>
              </a:ext>
            </a:extLst>
          </p:cNvPr>
          <p:cNvSpPr txBox="1"/>
          <p:nvPr/>
        </p:nvSpPr>
        <p:spPr>
          <a:xfrm>
            <a:off x="527901" y="2356701"/>
            <a:ext cx="10821971" cy="3970318"/>
          </a:xfrm>
          <a:prstGeom prst="rect">
            <a:avLst/>
          </a:prstGeom>
          <a:noFill/>
        </p:spPr>
        <p:txBody>
          <a:bodyPr wrap="square" rtlCol="0">
            <a:spAutoFit/>
          </a:bodyPr>
          <a:lstStyle/>
          <a:p>
            <a:r>
              <a:rPr lang="en-GB" dirty="0"/>
              <a:t>It is the responsibility of the STSAB to:</a:t>
            </a:r>
          </a:p>
          <a:p>
            <a:pPr marL="285750" indent="-285750">
              <a:buFont typeface="Wingdings" panose="05000000000000000000" pitchFamily="2" charset="2"/>
              <a:buChar char="Ø"/>
            </a:pPr>
            <a:r>
              <a:rPr lang="en-GB" dirty="0"/>
              <a:t>Produce an Annual Report</a:t>
            </a:r>
          </a:p>
          <a:p>
            <a:pPr marL="285750" indent="-285750">
              <a:buFont typeface="Wingdings" panose="05000000000000000000" pitchFamily="2" charset="2"/>
              <a:buChar char="Ø"/>
            </a:pPr>
            <a:r>
              <a:rPr lang="en-GB" dirty="0"/>
              <a:t>Publish its Strategic Plan </a:t>
            </a:r>
          </a:p>
          <a:p>
            <a:pPr marL="285750" indent="-285750">
              <a:buFont typeface="Wingdings" panose="05000000000000000000" pitchFamily="2" charset="2"/>
              <a:buChar char="Ø"/>
            </a:pPr>
            <a:r>
              <a:rPr lang="en-GB" dirty="0"/>
              <a:t>Undertake Safeguarding Adult Reviews (SARs) where the criteria is met and to ensure learning from reviews are understood and acted upon</a:t>
            </a:r>
          </a:p>
          <a:p>
            <a:pPr marL="285750" indent="-285750">
              <a:buFont typeface="Wingdings" panose="05000000000000000000" pitchFamily="2" charset="2"/>
              <a:buChar char="Ø"/>
            </a:pPr>
            <a:r>
              <a:rPr lang="en-GB" dirty="0"/>
              <a:t>Audit and evaluate how well services work together to protect adults at risk</a:t>
            </a:r>
          </a:p>
          <a:p>
            <a:pPr marL="285750" indent="-285750">
              <a:buFont typeface="Wingdings" panose="05000000000000000000" pitchFamily="2" charset="2"/>
              <a:buChar char="Ø"/>
            </a:pPr>
            <a:r>
              <a:rPr lang="en-GB" dirty="0"/>
              <a:t>Put in place appropriate objectives and performance indicators</a:t>
            </a:r>
          </a:p>
          <a:p>
            <a:pPr marL="285750" indent="-285750">
              <a:buFont typeface="Wingdings" panose="05000000000000000000" pitchFamily="2" charset="2"/>
              <a:buChar char="Ø"/>
            </a:pPr>
            <a:r>
              <a:rPr lang="en-GB" dirty="0"/>
              <a:t>Encourage and develop effective working relationships between different services </a:t>
            </a:r>
          </a:p>
          <a:p>
            <a:pPr marL="285750" indent="-285750">
              <a:buFont typeface="Wingdings" panose="05000000000000000000" pitchFamily="2" charset="2"/>
              <a:buChar char="Ø"/>
            </a:pPr>
            <a:r>
              <a:rPr lang="en-GB" dirty="0"/>
              <a:t>Ensure there is a level of understanding and agreement across agencies regarding operational definitions and thresholds for intervention</a:t>
            </a:r>
          </a:p>
          <a:p>
            <a:pPr marL="285750" indent="-285750">
              <a:buFont typeface="Wingdings" panose="05000000000000000000" pitchFamily="2" charset="2"/>
              <a:buChar char="Ø"/>
            </a:pPr>
            <a:r>
              <a:rPr lang="en-GB" dirty="0"/>
              <a:t>Improve local ways of working through national and local experience and research</a:t>
            </a:r>
          </a:p>
          <a:p>
            <a:pPr marL="285750" indent="-285750">
              <a:buFont typeface="Wingdings" panose="05000000000000000000" pitchFamily="2" charset="2"/>
              <a:buChar char="Ø"/>
            </a:pPr>
            <a:r>
              <a:rPr lang="en-GB" dirty="0"/>
              <a:t>Seek to ensure that the voice of adults is influential in the priority setting and evaluation of the impact the work of the Board has. This will include drawing on SAB members evaluations from their engagement/survey methods and incorporating co-production</a:t>
            </a:r>
          </a:p>
        </p:txBody>
      </p:sp>
    </p:spTree>
    <p:extLst>
      <p:ext uri="{BB962C8B-B14F-4D97-AF65-F5344CB8AC3E}">
        <p14:creationId xmlns:p14="http://schemas.microsoft.com/office/powerpoint/2010/main" val="1130957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C905E94-4AFA-A295-78D6-63F3DF2C9D0E}"/>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7008ABC-A3F7-C62E-242C-F11FB6DB1B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FAD11D2-8E05-8B01-DC0E-3A275ED51A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919A1441-99D2-D178-7200-4D283F19AA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125F162-DBC1-68CF-CF71-CD1CC5ABA9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CB9CA75-09BC-A973-B79E-ABEE2280FC70}"/>
              </a:ext>
            </a:extLst>
          </p:cNvPr>
          <p:cNvSpPr>
            <a:spLocks noGrp="1"/>
          </p:cNvSpPr>
          <p:nvPr>
            <p:ph type="title"/>
          </p:nvPr>
        </p:nvSpPr>
        <p:spPr>
          <a:xfrm>
            <a:off x="1383564" y="348865"/>
            <a:ext cx="9718111" cy="1576446"/>
          </a:xfrm>
        </p:spPr>
        <p:txBody>
          <a:bodyPr anchor="ctr">
            <a:normAutofit/>
          </a:bodyPr>
          <a:lstStyle/>
          <a:p>
            <a:r>
              <a:rPr lang="en-GB" sz="4000" b="1" dirty="0">
                <a:solidFill>
                  <a:srgbClr val="FFFFFF"/>
                </a:solidFill>
              </a:rPr>
              <a:t>Roles and Responsibilities</a:t>
            </a:r>
          </a:p>
        </p:txBody>
      </p:sp>
      <p:sp>
        <p:nvSpPr>
          <p:cNvPr id="6" name="TextBox 5">
            <a:extLst>
              <a:ext uri="{FF2B5EF4-FFF2-40B4-BE49-F238E27FC236}">
                <a16:creationId xmlns:a16="http://schemas.microsoft.com/office/drawing/2014/main" id="{32FFB43F-5B5B-D248-E7FD-7C4FDA8116E6}"/>
              </a:ext>
            </a:extLst>
          </p:cNvPr>
          <p:cNvSpPr txBox="1"/>
          <p:nvPr/>
        </p:nvSpPr>
        <p:spPr>
          <a:xfrm>
            <a:off x="527901" y="2356701"/>
            <a:ext cx="10821971" cy="4247317"/>
          </a:xfrm>
          <a:prstGeom prst="rect">
            <a:avLst/>
          </a:prstGeom>
          <a:noFill/>
        </p:spPr>
        <p:txBody>
          <a:bodyPr wrap="square" rtlCol="0">
            <a:spAutoFit/>
          </a:bodyPr>
          <a:lstStyle/>
          <a:p>
            <a:r>
              <a:rPr lang="en-GB" dirty="0"/>
              <a:t>It is also the responsibility of the STSAB to audit the effectiveness of arrangements made by SAB partners within their own agency to safeguarding adults on the following:</a:t>
            </a:r>
          </a:p>
          <a:p>
            <a:pPr marL="285750" indent="-285750">
              <a:buFont typeface="Wingdings" panose="05000000000000000000" pitchFamily="2" charset="2"/>
              <a:buChar char="Ø"/>
            </a:pPr>
            <a:r>
              <a:rPr lang="en-GB" dirty="0"/>
              <a:t>Senior Management commitment to safeguarding adults </a:t>
            </a:r>
          </a:p>
          <a:p>
            <a:pPr marL="285750" indent="-285750">
              <a:buFont typeface="Wingdings" panose="05000000000000000000" pitchFamily="2" charset="2"/>
              <a:buChar char="Ø"/>
            </a:pPr>
            <a:r>
              <a:rPr lang="en-GB" dirty="0"/>
              <a:t>A clear statement of the agencies' responsibilities towards safeguarding adults is made available to all staff</a:t>
            </a:r>
          </a:p>
          <a:p>
            <a:pPr marL="285750" indent="-285750">
              <a:buFont typeface="Wingdings" panose="05000000000000000000" pitchFamily="2" charset="2"/>
              <a:buChar char="Ø"/>
            </a:pPr>
            <a:r>
              <a:rPr lang="en-GB" dirty="0"/>
              <a:t>Clear lines of accountability for work on safeguarding and promoting the welfare of adults at risk</a:t>
            </a:r>
          </a:p>
          <a:p>
            <a:pPr marL="285750" indent="-285750">
              <a:buFont typeface="Wingdings" panose="05000000000000000000" pitchFamily="2" charset="2"/>
              <a:buChar char="Ø"/>
            </a:pPr>
            <a:r>
              <a:rPr lang="en-GB" dirty="0"/>
              <a:t>Service development takes account of the need to safeguard and promote the wellbeing of adults at risk</a:t>
            </a:r>
          </a:p>
          <a:p>
            <a:pPr marL="285750" indent="-285750">
              <a:buFont typeface="Wingdings" panose="05000000000000000000" pitchFamily="2" charset="2"/>
              <a:buChar char="Ø"/>
            </a:pPr>
            <a:r>
              <a:rPr lang="en-GB" dirty="0"/>
              <a:t>Provision of multi-agency safeguarding training for all staff</a:t>
            </a:r>
          </a:p>
          <a:p>
            <a:pPr marL="285750" indent="-285750">
              <a:buFont typeface="Wingdings" panose="05000000000000000000" pitchFamily="2" charset="2"/>
              <a:buChar char="Ø"/>
            </a:pPr>
            <a:r>
              <a:rPr lang="en-GB" dirty="0"/>
              <a:t>Safe recruitment</a:t>
            </a:r>
          </a:p>
          <a:p>
            <a:pPr marL="285750" indent="-285750">
              <a:buFont typeface="Wingdings" panose="05000000000000000000" pitchFamily="2" charset="2"/>
              <a:buChar char="Ø"/>
            </a:pPr>
            <a:r>
              <a:rPr lang="en-GB" dirty="0"/>
              <a:t>Effective inter-agency working to safeguard and promote the wellbeing of adults at risk</a:t>
            </a:r>
          </a:p>
          <a:p>
            <a:pPr marL="285750" indent="-285750">
              <a:buFont typeface="Wingdings" panose="05000000000000000000" pitchFamily="2" charset="2"/>
              <a:buChar char="Ø"/>
            </a:pPr>
            <a:r>
              <a:rPr lang="en-GB" dirty="0"/>
              <a:t>Information sharing</a:t>
            </a:r>
          </a:p>
          <a:p>
            <a:pPr marL="285750" indent="-285750">
              <a:buFont typeface="Wingdings" panose="05000000000000000000" pitchFamily="2" charset="2"/>
              <a:buChar char="Ø"/>
            </a:pPr>
            <a:r>
              <a:rPr lang="en-GB" dirty="0"/>
              <a:t>Monitoring and inspection of safeguarding arrangements</a:t>
            </a:r>
          </a:p>
          <a:p>
            <a:pPr marL="285750" indent="-285750">
              <a:buFont typeface="Wingdings" panose="05000000000000000000" pitchFamily="2" charset="2"/>
              <a:buChar char="Ø"/>
            </a:pPr>
            <a:r>
              <a:rPr lang="en-GB" dirty="0"/>
              <a:t>Communicating shared responsibilities</a:t>
            </a:r>
          </a:p>
          <a:p>
            <a:pPr marL="285750" indent="-285750">
              <a:buFont typeface="Wingdings" panose="05000000000000000000" pitchFamily="2" charset="2"/>
              <a:buChar char="Ø"/>
            </a:pPr>
            <a:r>
              <a:rPr lang="en-GB" dirty="0"/>
              <a:t>Ensuring safeguarding training is delivered</a:t>
            </a:r>
          </a:p>
          <a:p>
            <a:pPr marL="285750" indent="-285750">
              <a:buFont typeface="Wingdings" panose="05000000000000000000" pitchFamily="2" charset="2"/>
              <a:buChar char="Ø"/>
            </a:pPr>
            <a:r>
              <a:rPr lang="en-GB" dirty="0"/>
              <a:t>Raising awareness of safeguarding within the wider community </a:t>
            </a:r>
          </a:p>
          <a:p>
            <a:pPr marL="285750" indent="-285750">
              <a:buFont typeface="Wingdings" panose="05000000000000000000" pitchFamily="2" charset="2"/>
              <a:buChar char="Ø"/>
            </a:pPr>
            <a:endParaRPr lang="en-GB" dirty="0"/>
          </a:p>
        </p:txBody>
      </p:sp>
    </p:spTree>
    <p:extLst>
      <p:ext uri="{BB962C8B-B14F-4D97-AF65-F5344CB8AC3E}">
        <p14:creationId xmlns:p14="http://schemas.microsoft.com/office/powerpoint/2010/main" val="3431821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704</TotalTime>
  <Words>1161</Words>
  <Application>Microsoft Office PowerPoint</Application>
  <PresentationFormat>Widescreen</PresentationFormat>
  <Paragraphs>109</Paragraphs>
  <Slides>13</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Calibri</vt:lpstr>
      <vt:lpstr>Calibri Light</vt:lpstr>
      <vt:lpstr>Times New Roman</vt:lpstr>
      <vt:lpstr>Wingdings</vt:lpstr>
      <vt:lpstr>Office Theme</vt:lpstr>
      <vt:lpstr>Document</vt:lpstr>
      <vt:lpstr>Induction 2024-2025</vt:lpstr>
      <vt:lpstr>PowerPoint Presentation</vt:lpstr>
      <vt:lpstr>PowerPoint Presentation</vt:lpstr>
      <vt:lpstr>The Aim of the SAB</vt:lpstr>
      <vt:lpstr>Making Safeguarding Personal and The 6 Key Principles of the Care Act </vt:lpstr>
      <vt:lpstr>Types of Abuse</vt:lpstr>
      <vt:lpstr>The Structure of the SAB </vt:lpstr>
      <vt:lpstr>Roles and Responsibilities</vt:lpstr>
      <vt:lpstr>Roles and Responsibilities</vt:lpstr>
      <vt:lpstr>Governance Arrangements </vt:lpstr>
      <vt:lpstr>Meet the STSAB Business Unit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Induction 2022-23</dc:title>
  <dc:creator>Jacqueline Nolan</dc:creator>
  <cp:lastModifiedBy>Megan Kay</cp:lastModifiedBy>
  <cp:revision>17</cp:revision>
  <dcterms:created xsi:type="dcterms:W3CDTF">2022-03-09T11:43:06Z</dcterms:created>
  <dcterms:modified xsi:type="dcterms:W3CDTF">2024-05-20T10:31:44Z</dcterms:modified>
</cp:coreProperties>
</file>