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669088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73535" autoAdjust="0"/>
  </p:normalViewPr>
  <p:slideViewPr>
    <p:cSldViewPr snapToGrid="0" snapToObjects="1">
      <p:cViewPr>
        <p:scale>
          <a:sx n="80" d="100"/>
          <a:sy n="80" d="100"/>
        </p:scale>
        <p:origin x="-1206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C9DF98-64CC-4518-BDDC-3DDF6DFC914B}" type="datetimeFigureOut">
              <a:rPr lang="en-US"/>
              <a:pPr>
                <a:defRPr/>
              </a:pPr>
              <a:t>6/12/2017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866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BF0C80-323E-4F40-AE83-E5CA857A44F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232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15656B8-BDE1-4335-8263-8D73B6A9538B}" type="datetimeFigureOut">
              <a:rPr lang="en-US"/>
              <a:pPr>
                <a:defRPr/>
              </a:pPr>
              <a:t>6/12/2017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598" y="4714876"/>
            <a:ext cx="5335893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6866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C1AA61-FAA5-4B0D-9353-48F798E2DBF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5515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3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5F193-F644-42ED-BD21-17416928CE46}" type="datetimeFigureOut">
              <a:rPr lang="en-US"/>
              <a:pPr>
                <a:defRPr/>
              </a:pPr>
              <a:t>6/12/2017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D418D-0330-4028-A5B7-B2133EC05D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6196A-FA5B-4141-961D-112BE8047D1F}" type="datetimeFigureOut">
              <a:rPr lang="en-US"/>
              <a:pPr>
                <a:defRPr/>
              </a:pPr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906C-A00D-418E-909D-B947EAB8CE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1" y="274640"/>
            <a:ext cx="65341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D960-EED7-4B26-BA3E-155C599876AA}" type="datetimeFigureOut">
              <a:rPr lang="en-US"/>
              <a:pPr>
                <a:defRPr/>
              </a:pPr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9E44B-CB9B-4156-BFE6-1E54D97810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395200" cy="4756150"/>
          </a:xfrm>
        </p:spPr>
        <p:txBody>
          <a:bodyPr>
            <a:normAutofit/>
          </a:bodyPr>
          <a:lstStyle>
            <a:lvl1pPr marL="363538" indent="-3635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712788" indent="-349250">
              <a:spcBef>
                <a:spcPts val="0"/>
              </a:spcBef>
              <a:spcAft>
                <a:spcPts val="200"/>
              </a:spcAft>
              <a:buFont typeface="Arial" pitchFamily="34" charset="0"/>
              <a:buChar char="―"/>
              <a:defRPr sz="22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3FCBA-6B9C-49F4-9F62-59AD5E9DB4DE}" type="datetimeFigureOut">
              <a:rPr lang="en-US"/>
              <a:pPr>
                <a:defRPr/>
              </a:pPr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95D5E-C5AB-4105-BC40-FDBE46E3F6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0D3C5-A6D7-4546-8505-D2AC5CC067A5}" type="datetimeFigureOut">
              <a:rPr lang="en-US"/>
              <a:pPr>
                <a:defRPr/>
              </a:pPr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0F028-4C43-49A0-9F1B-DA37AA9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2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2E86B-8BA3-4DB7-9110-13A4C379610E}" type="datetimeFigureOut">
              <a:rPr lang="en-US"/>
              <a:pPr>
                <a:defRPr/>
              </a:pPr>
              <a:t>6/12/2017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0408-62EE-4CD6-81FA-89FD44CAD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B5852-5D40-462C-B797-3ED4091A9F68}" type="datetimeFigureOut">
              <a:rPr lang="en-US"/>
              <a:pPr>
                <a:defRPr/>
              </a:pPr>
              <a:t>6/12/2017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09ED5-2399-46B0-A4B3-4BB9A26028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3804F-BA69-4F46-AD88-8AE554F592B4}" type="datetimeFigureOut">
              <a:rPr lang="en-US"/>
              <a:pPr>
                <a:defRPr/>
              </a:pPr>
              <a:t>6/12/2017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1CEE4-9860-4A91-B105-980F7F36A4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FBA1B-B804-4FA4-A618-A0F31F471467}" type="datetimeFigureOut">
              <a:rPr lang="en-US"/>
              <a:pPr>
                <a:defRPr/>
              </a:pPr>
              <a:t>6/12/2017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52B6C-720A-4755-B0B9-2E74882E58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4E54B-EF8E-4171-9D34-5B4EE65AF162}" type="datetimeFigureOut">
              <a:rPr lang="en-US"/>
              <a:pPr>
                <a:defRPr/>
              </a:pPr>
              <a:t>6/12/2017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CEA89-55A6-44C1-A4EE-FB5FADE56D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3A569-2706-4A09-AAD7-255DE8BB1917}" type="datetimeFigureOut">
              <a:rPr lang="en-US"/>
              <a:pPr>
                <a:defRPr/>
              </a:pPr>
              <a:t>6/12/2017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B5048-EC82-442F-AABC-680AAF2026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3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74663" y="852488"/>
            <a:ext cx="839628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871495-E5DC-40CA-B9AA-524333ADD2C3}" type="datetimeFigureOut">
              <a:rPr lang="en-US"/>
              <a:pPr>
                <a:defRPr/>
              </a:pPr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913A3B-1240-484E-A654-73AD45E756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376092"/>
          </a:solidFill>
          <a:latin typeface="Arial" pitchFamily="34" charset="0"/>
          <a:ea typeface="+mj-ea"/>
          <a:cs typeface="Arial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376092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376092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376092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376092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376092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376092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376092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376092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b="1" kern="1200">
          <a:solidFill>
            <a:srgbClr val="37609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uthtyneside.gov.uk/jsna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Children </a:t>
            </a:r>
            <a:r>
              <a:rPr lang="en-US" dirty="0" smtClean="0"/>
              <a:t>in Need of Health and Protection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Joint Strategic Needs and Assets Assessment</a:t>
            </a:r>
          </a:p>
          <a:p>
            <a:r>
              <a:rPr lang="en-GB" dirty="0" smtClean="0"/>
              <a:t>Charts and </a:t>
            </a:r>
            <a:r>
              <a:rPr lang="en-GB" dirty="0" smtClean="0"/>
              <a:t>Figures</a:t>
            </a:r>
          </a:p>
          <a:p>
            <a:r>
              <a:rPr lang="en-GB" dirty="0" smtClean="0">
                <a:hlinkClick r:id="rId2"/>
              </a:rPr>
              <a:t>www.southtyneside.gov.uk/jsnaa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3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Figure 8 – Repeat child protection plans</a:t>
            </a:r>
            <a:endParaRPr lang="en-GB" dirty="0"/>
          </a:p>
        </p:txBody>
      </p:sp>
      <p:pic>
        <p:nvPicPr>
          <p:cNvPr id="9218" name="Chart 3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1"/>
          <a:stretch>
            <a:fillRect/>
          </a:stretch>
        </p:blipFill>
        <p:spPr bwMode="auto">
          <a:xfrm>
            <a:off x="474663" y="1721922"/>
            <a:ext cx="6187394" cy="2466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336637"/>
              </p:ext>
            </p:extLst>
          </p:nvPr>
        </p:nvGraphicFramePr>
        <p:xfrm>
          <a:off x="621807" y="4378743"/>
          <a:ext cx="6380841" cy="1380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9230"/>
                <a:gridCol w="851253"/>
                <a:gridCol w="770114"/>
                <a:gridCol w="810684"/>
                <a:gridCol w="795737"/>
                <a:gridCol w="774384"/>
                <a:gridCol w="959439"/>
              </a:tblGrid>
              <a:tr h="276158"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2010-11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2011-12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2012-13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2013-14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2014-15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2015-16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6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South Tyneside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4.9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7.0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4.7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11.2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10.6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15.2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6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Stat Neighbour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11.2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13.2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14.2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15.4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15.9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14.5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6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North East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12.6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12.4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15.0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12.6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14.0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 14.2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6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England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13.3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13.8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14.9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17.9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142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Figure 9 – Abuse towards children</a:t>
            </a:r>
            <a:endParaRPr lang="en-GB" dirty="0"/>
          </a:p>
        </p:txBody>
      </p:sp>
      <p:pic>
        <p:nvPicPr>
          <p:cNvPr id="10242" name="Chart 1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1"/>
          <a:stretch>
            <a:fillRect/>
          </a:stretch>
        </p:blipFill>
        <p:spPr bwMode="auto">
          <a:xfrm>
            <a:off x="605642" y="1592181"/>
            <a:ext cx="7802088" cy="2584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576535"/>
              </p:ext>
            </p:extLst>
          </p:nvPr>
        </p:nvGraphicFramePr>
        <p:xfrm>
          <a:off x="700644" y="4176763"/>
          <a:ext cx="7576458" cy="18467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2348"/>
                <a:gridCol w="864283"/>
                <a:gridCol w="1064566"/>
                <a:gridCol w="992391"/>
                <a:gridCol w="1353261"/>
                <a:gridCol w="999609"/>
              </a:tblGrid>
              <a:tr h="539264"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Neglect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Physical Abuse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Sexual Abuse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Emotional Abuse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Multiple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1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South Tyneside 2015-16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75.8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3.8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3.3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17.0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0.0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1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South Tyneside 2014-15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69.5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0.8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0.8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28.8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0.0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1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Stat Neighbour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52.4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10.5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n/a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31.8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n/a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1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North East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60.5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12.1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3.7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22.0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1.7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1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England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42.6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9.0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4.4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35.9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8.1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36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Figure 1 – Rate of referrals during the year</a:t>
            </a:r>
            <a:endParaRPr lang="en-G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26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94" y="1800059"/>
            <a:ext cx="7695210" cy="354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1726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Table </a:t>
            </a:r>
            <a:r>
              <a:rPr lang="en-GB" dirty="0" smtClean="0"/>
              <a:t>1 – Rate of referrals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374942"/>
              </p:ext>
            </p:extLst>
          </p:nvPr>
        </p:nvGraphicFramePr>
        <p:xfrm>
          <a:off x="668720" y="1936912"/>
          <a:ext cx="7881513" cy="3359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5470"/>
                <a:gridCol w="868737"/>
                <a:gridCol w="868737"/>
                <a:gridCol w="724775"/>
                <a:gridCol w="895213"/>
                <a:gridCol w="784345"/>
                <a:gridCol w="783518"/>
                <a:gridCol w="940718"/>
              </a:tblGrid>
              <a:tr h="972439"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2009-10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2010-11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2011-12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2012-13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2013-14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2014-15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2015-16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724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South Tyneside (number)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1,377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1,220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1,893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1,745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1,871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2,797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1937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1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South Tyneside (rate)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452.0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403.1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639.6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593.7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637.4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N/A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 663.5 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1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Stat Neighbour (rate)*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665.0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667.7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711.2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645.4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676.2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609.7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 598.6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1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England (rate)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548.2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556.8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533.5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520.7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573.0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548.3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532.2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258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Figure 2 – Number of children in need</a:t>
            </a:r>
            <a:endParaRPr lang="en-GB" dirty="0"/>
          </a:p>
        </p:txBody>
      </p:sp>
      <p:pic>
        <p:nvPicPr>
          <p:cNvPr id="3074" name="Chart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95" t="-4268" r="-1648" b="-6752"/>
          <a:stretch>
            <a:fillRect/>
          </a:stretch>
        </p:blipFill>
        <p:spPr bwMode="auto">
          <a:xfrm>
            <a:off x="1448789" y="1811833"/>
            <a:ext cx="6626431" cy="3247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7194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Figure 3</a:t>
            </a:r>
            <a:r>
              <a:rPr lang="en-GB" dirty="0" smtClean="0"/>
              <a:t> – </a:t>
            </a:r>
            <a:r>
              <a:rPr lang="en-GB" dirty="0"/>
              <a:t>Number of </a:t>
            </a:r>
            <a:r>
              <a:rPr lang="en-GB" dirty="0" smtClean="0"/>
              <a:t>Children </a:t>
            </a:r>
            <a:r>
              <a:rPr lang="en-GB" dirty="0"/>
              <a:t>in </a:t>
            </a:r>
            <a:r>
              <a:rPr lang="en-GB" dirty="0" smtClean="0"/>
              <a:t>Need vs Child Protection and Looked After Children</a:t>
            </a:r>
            <a:endParaRPr lang="en-GB" dirty="0"/>
          </a:p>
        </p:txBody>
      </p:sp>
      <p:pic>
        <p:nvPicPr>
          <p:cNvPr id="4098" name="Chart 7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1"/>
          <a:stretch>
            <a:fillRect/>
          </a:stretch>
        </p:blipFill>
        <p:spPr bwMode="auto">
          <a:xfrm>
            <a:off x="1531917" y="2558185"/>
            <a:ext cx="6519553" cy="228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7024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Figure 4 – Children in Need by age</a:t>
            </a:r>
            <a:endParaRPr lang="en-GB" dirty="0"/>
          </a:p>
        </p:txBody>
      </p:sp>
      <p:pic>
        <p:nvPicPr>
          <p:cNvPr id="5122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46" y="1775681"/>
            <a:ext cx="3337316" cy="2950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707545"/>
              </p:ext>
            </p:extLst>
          </p:nvPr>
        </p:nvGraphicFramePr>
        <p:xfrm>
          <a:off x="4701890" y="1877838"/>
          <a:ext cx="3765216" cy="27416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0267"/>
                <a:gridCol w="1754949"/>
              </a:tblGrid>
              <a:tr h="391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Age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91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Unborn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3.08%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91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Under 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6.30%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91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1 - 4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19.89%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91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5 - 9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24.09%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91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10 - 15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29.13%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91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16+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17.51%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783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Figure </a:t>
            </a:r>
            <a:r>
              <a:rPr lang="en-GB" dirty="0" smtClean="0"/>
              <a:t>5 </a:t>
            </a:r>
            <a:r>
              <a:rPr lang="en-GB" dirty="0"/>
              <a:t>– Children in Need by </a:t>
            </a:r>
            <a:r>
              <a:rPr lang="en-GB" dirty="0" smtClean="0"/>
              <a:t>ethnicity</a:t>
            </a:r>
            <a:endParaRPr lang="en-GB" dirty="0"/>
          </a:p>
        </p:txBody>
      </p:sp>
      <p:pic>
        <p:nvPicPr>
          <p:cNvPr id="6146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65" y="1716831"/>
            <a:ext cx="4144489" cy="3318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451476"/>
              </p:ext>
            </p:extLst>
          </p:nvPr>
        </p:nvGraphicFramePr>
        <p:xfrm>
          <a:off x="4902306" y="1754818"/>
          <a:ext cx="3814181" cy="32803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4240"/>
                <a:gridCol w="1979941"/>
              </a:tblGrid>
              <a:tr h="433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Ethnicity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74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White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85.03%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74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Asian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3.39%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74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Black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1.20%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74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Mixed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2.10%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74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Other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1.16%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74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Unknown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7.12%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83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Figure 6 - Child protection plans</a:t>
            </a:r>
            <a:endParaRPr lang="en-GB" dirty="0"/>
          </a:p>
        </p:txBody>
      </p:sp>
      <p:pic>
        <p:nvPicPr>
          <p:cNvPr id="7170" name="Chart 3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9"/>
          <a:stretch>
            <a:fillRect/>
          </a:stretch>
        </p:blipFill>
        <p:spPr bwMode="auto">
          <a:xfrm>
            <a:off x="356259" y="1797525"/>
            <a:ext cx="7564583" cy="3902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8522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Figure </a:t>
            </a:r>
            <a:r>
              <a:rPr lang="en-GB" dirty="0" smtClean="0"/>
              <a:t>7 – Rate of children subject to child protection plan</a:t>
            </a:r>
            <a:endParaRPr lang="en-GB" dirty="0"/>
          </a:p>
        </p:txBody>
      </p:sp>
      <p:pic>
        <p:nvPicPr>
          <p:cNvPr id="8194" name="Chart 3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2" y="1833687"/>
            <a:ext cx="8028069" cy="3878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1166124"/>
      </p:ext>
    </p:extLst>
  </p:cSld>
  <p:clrMapOvr>
    <a:masterClrMapping/>
  </p:clrMapOvr>
</p:sld>
</file>

<file path=ppt/theme/theme1.xml><?xml version="1.0" encoding="utf-8"?>
<a:theme xmlns:a="http://schemas.openxmlformats.org/drawingml/2006/main" name="New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Presentation Template</Template>
  <TotalTime>26235</TotalTime>
  <Words>282</Words>
  <Application>Microsoft Office PowerPoint</Application>
  <PresentationFormat>On-screen Show (4:3)</PresentationFormat>
  <Paragraphs>150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New Presentation Template</vt:lpstr>
      <vt:lpstr>Children in Need of Health and Protection</vt:lpstr>
      <vt:lpstr>Figure 1 – Rate of referrals during the year</vt:lpstr>
      <vt:lpstr>Table 1 – Rate of referrals</vt:lpstr>
      <vt:lpstr>Figure 2 – Number of children in need</vt:lpstr>
      <vt:lpstr>Figure 3 – Number of Children in Need vs Child Protection and Looked After Children</vt:lpstr>
      <vt:lpstr>Figure 4 – Children in Need by age</vt:lpstr>
      <vt:lpstr>Figure 5 – Children in Need by ethnicity</vt:lpstr>
      <vt:lpstr>Figure 6 - Child protection plans</vt:lpstr>
      <vt:lpstr>Figure 7 – Rate of children subject to child protection plan</vt:lpstr>
      <vt:lpstr>Figure 8 – Repeat child protection plans</vt:lpstr>
      <vt:lpstr>Figure 9 – Abuse towards children</vt:lpstr>
    </vt:vector>
  </TitlesOfParts>
  <Company>South Tyneside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Shaping Our Future</dc:title>
  <dc:creator>hollyb</dc:creator>
  <cp:lastModifiedBy>Jack Lewis</cp:lastModifiedBy>
  <cp:revision>521</cp:revision>
  <cp:lastPrinted>2015-06-05T06:55:39Z</cp:lastPrinted>
  <dcterms:created xsi:type="dcterms:W3CDTF">2014-03-14T10:17:04Z</dcterms:created>
  <dcterms:modified xsi:type="dcterms:W3CDTF">2017-06-12T10:02:03Z</dcterms:modified>
</cp:coreProperties>
</file>