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5B71B-9F17-49E2-87F4-D2B169BBCCF4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0C656-552F-499A-8B41-54AD83A97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542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5B71B-9F17-49E2-87F4-D2B169BBCCF4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0C656-552F-499A-8B41-54AD83A97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178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5B71B-9F17-49E2-87F4-D2B169BBCCF4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0C656-552F-499A-8B41-54AD83A97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400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5B71B-9F17-49E2-87F4-D2B169BBCCF4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0C656-552F-499A-8B41-54AD83A97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109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5B71B-9F17-49E2-87F4-D2B169BBCCF4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0C656-552F-499A-8B41-54AD83A97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623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5B71B-9F17-49E2-87F4-D2B169BBCCF4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0C656-552F-499A-8B41-54AD83A97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987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5B71B-9F17-49E2-87F4-D2B169BBCCF4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0C656-552F-499A-8B41-54AD83A97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683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5B71B-9F17-49E2-87F4-D2B169BBCCF4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0C656-552F-499A-8B41-54AD83A97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09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5B71B-9F17-49E2-87F4-D2B169BBCCF4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0C656-552F-499A-8B41-54AD83A97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59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5B71B-9F17-49E2-87F4-D2B169BBCCF4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0C656-552F-499A-8B41-54AD83A97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86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5B71B-9F17-49E2-87F4-D2B169BBCCF4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0C656-552F-499A-8B41-54AD83A97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17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5B71B-9F17-49E2-87F4-D2B169BBCCF4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0C656-552F-499A-8B41-54AD83A97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713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60649"/>
            <a:ext cx="7772400" cy="648071"/>
          </a:xfrm>
        </p:spPr>
        <p:txBody>
          <a:bodyPr>
            <a:normAutofit/>
          </a:bodyPr>
          <a:lstStyle/>
          <a:p>
            <a:pPr algn="l"/>
            <a:r>
              <a:rPr lang="en-GB" sz="1400" dirty="0" smtClean="0"/>
              <a:t>Figure 1 – Level of need in South Tyneside</a:t>
            </a:r>
            <a:endParaRPr lang="en-GB" sz="1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019069"/>
              </p:ext>
            </p:extLst>
          </p:nvPr>
        </p:nvGraphicFramePr>
        <p:xfrm>
          <a:off x="323528" y="1196752"/>
          <a:ext cx="8424937" cy="33123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3851"/>
                <a:gridCol w="631389"/>
                <a:gridCol w="580587"/>
                <a:gridCol w="580587"/>
                <a:gridCol w="1050500"/>
                <a:gridCol w="511643"/>
                <a:gridCol w="26380"/>
              </a:tblGrid>
              <a:tr h="322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448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 2014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2015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2020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2025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2030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2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People aged 18-24 predicted to have a learning disability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349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344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297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280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303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2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People aged 25-34 predicted to have a learning disability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466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468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493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473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431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2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People aged 35-44 predicted to have a learning disability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427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422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429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469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493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2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People aged 45-54 predicted to have a learning disability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530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523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466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411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417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2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People aged 55-64 predicted to have a learning disability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445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452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495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497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443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2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People aged 65-74 predicted to have a learning disability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324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333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373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393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437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2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People aged 75-84 predicted to have a learning disability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196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196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199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242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272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2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People aged 85 and over predicted to have a learning disability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74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76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89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101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114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688" marR="0" marT="0" marB="4487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06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Total population aged 18 and over predicted to have a learning disability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3844" marB="53844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2,811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3844" marB="53844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2,815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3844" marB="53844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2,841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3844" marB="5384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2,867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3844" marB="5384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2,9111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3844" marB="5384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322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1400" dirty="0" smtClean="0"/>
              <a:t>Figure 2 – Age Range (%)</a:t>
            </a:r>
            <a:endParaRPr lang="en-GB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8802156"/>
              </p:ext>
            </p:extLst>
          </p:nvPr>
        </p:nvGraphicFramePr>
        <p:xfrm>
          <a:off x="1547664" y="1268767"/>
          <a:ext cx="5976665" cy="4248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6407"/>
                <a:gridCol w="1779884"/>
                <a:gridCol w="1550374"/>
              </a:tblGrid>
              <a:tr h="386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Age range %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2011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2021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6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15-19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2.67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2.67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6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20-24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2.69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2.71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6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25-29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2.49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2.49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6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30-34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2.49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2.49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6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35-39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2.45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2.46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6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40-44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2.45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2.47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6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45-49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2.28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2.31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6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50-54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2.37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2.39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6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55-59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2.33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2.32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6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60-64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2.2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2.22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6865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1400" dirty="0" smtClean="0"/>
              <a:t>Figure 3 – South Tyneside Population</a:t>
            </a:r>
            <a:endParaRPr lang="en-GB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753190"/>
              </p:ext>
            </p:extLst>
          </p:nvPr>
        </p:nvGraphicFramePr>
        <p:xfrm>
          <a:off x="611560" y="1412776"/>
          <a:ext cx="6984775" cy="1800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18483"/>
                <a:gridCol w="891049"/>
                <a:gridCol w="892097"/>
                <a:gridCol w="891049"/>
                <a:gridCol w="892097"/>
              </a:tblGrid>
              <a:tr h="254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2015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2020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2025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2030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56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People aged 18-24 moderate to severe 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584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583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584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588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18+ severe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132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125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127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Challenging behaviour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Autism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899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885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866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850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Living with a parent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181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174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235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1400" dirty="0" smtClean="0"/>
              <a:t>Figure 4 – Comparison to North East total figures</a:t>
            </a:r>
            <a:endParaRPr lang="en-GB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0356888"/>
              </p:ext>
            </p:extLst>
          </p:nvPr>
        </p:nvGraphicFramePr>
        <p:xfrm>
          <a:off x="683567" y="1556792"/>
          <a:ext cx="7560840" cy="29133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0420"/>
                <a:gridCol w="964537"/>
                <a:gridCol w="965673"/>
                <a:gridCol w="964537"/>
                <a:gridCol w="965673"/>
              </a:tblGrid>
              <a:tr h="412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2015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2020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2025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2030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07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People aged 18-24 moderate to severe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8817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8739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8627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8573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18+ severe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2347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2312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2292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2294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Challenging behaviour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719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711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698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687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Autism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15,855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15,699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15,463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15,278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Living with a parent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3290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3200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3171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3218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5727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1400" dirty="0" smtClean="0"/>
              <a:t>Figure 5 - Number of people with learning disabilities known by service in South Tyneside</a:t>
            </a:r>
            <a:endParaRPr lang="en-GB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8056203"/>
              </p:ext>
            </p:extLst>
          </p:nvPr>
        </p:nvGraphicFramePr>
        <p:xfrm>
          <a:off x="683568" y="1700808"/>
          <a:ext cx="7848872" cy="2029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89336"/>
                <a:gridCol w="1415103"/>
                <a:gridCol w="2444433"/>
              </a:tblGrid>
              <a:tr h="869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Table 1: Number of people with Learning Disability by service in South Tyneside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  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Age range 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Number of people with Learning Disabilities  known to services 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97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Local Authority 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All age range 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891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97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Quality Outcomes Framework - GP register 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All age range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884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5863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1400" dirty="0" smtClean="0"/>
              <a:t>Figure 6 – Referral types to discipline within community learning disabilities team</a:t>
            </a:r>
            <a:endParaRPr lang="en-GB" sz="14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01" y="1196752"/>
            <a:ext cx="7606615" cy="5251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5089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1400" dirty="0" smtClean="0"/>
              <a:t>Figure 7 – Nursing referrals to South Tyneside CLDT. Number and % by main reason on referral form. 1</a:t>
            </a:r>
            <a:r>
              <a:rPr lang="en-GB" sz="1400" baseline="30000" dirty="0" smtClean="0"/>
              <a:t>st</a:t>
            </a:r>
            <a:r>
              <a:rPr lang="en-GB" sz="1400" dirty="0" smtClean="0"/>
              <a:t> January 2016 – 31</a:t>
            </a:r>
            <a:r>
              <a:rPr lang="en-GB" sz="1400" baseline="30000" dirty="0" smtClean="0"/>
              <a:t>st</a:t>
            </a:r>
            <a:r>
              <a:rPr lang="en-GB" sz="1400" dirty="0" smtClean="0"/>
              <a:t> December 2016 (400 referrals)</a:t>
            </a:r>
            <a:endParaRPr lang="en-GB" sz="14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52" b="13448"/>
          <a:stretch/>
        </p:blipFill>
        <p:spPr bwMode="auto">
          <a:xfrm>
            <a:off x="251520" y="1484784"/>
            <a:ext cx="8651884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7338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1400" dirty="0" smtClean="0"/>
              <a:t>Figure 8 – Proportion of people with learning disabilities being offered NHS Health Checks</a:t>
            </a:r>
            <a:endParaRPr lang="en-GB" sz="14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249" y="1196752"/>
            <a:ext cx="8702147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4889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1400" dirty="0" smtClean="0"/>
              <a:t>Figure 9 – Building the right support – </a:t>
            </a:r>
            <a:r>
              <a:rPr lang="en-GB" sz="1400" smtClean="0"/>
              <a:t>Pathway Redesign</a:t>
            </a:r>
            <a:endParaRPr lang="en-GB" sz="1400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1827"/>
            <a:ext cx="6912768" cy="5261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377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405</Words>
  <Application>Microsoft Office PowerPoint</Application>
  <PresentationFormat>On-screen Show (4:3)</PresentationFormat>
  <Paragraphs>175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Figure 1 – Level of need in South Tyneside</vt:lpstr>
      <vt:lpstr>Figure 2 – Age Range (%)</vt:lpstr>
      <vt:lpstr>Figure 3 – South Tyneside Population</vt:lpstr>
      <vt:lpstr>Figure 4 – Comparison to North East total figures</vt:lpstr>
      <vt:lpstr>Figure 5 - Number of people with learning disabilities known by service in South Tyneside</vt:lpstr>
      <vt:lpstr>Figure 6 – Referral types to discipline within community learning disabilities team</vt:lpstr>
      <vt:lpstr>Figure 7 – Nursing referrals to South Tyneside CLDT. Number and % by main reason on referral form. 1st January 2016 – 31st December 2016 (400 referrals)</vt:lpstr>
      <vt:lpstr>Figure 8 – Proportion of people with learning disabilities being offered NHS Health Checks</vt:lpstr>
      <vt:lpstr>Figure 9 – Building the right support – Pathway Redesign</vt:lpstr>
    </vt:vector>
  </TitlesOfParts>
  <Company>South Tyneside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 – Level of need in South Tyneside</dc:title>
  <dc:creator>Tori Hunt</dc:creator>
  <cp:lastModifiedBy>Tori Hunt</cp:lastModifiedBy>
  <cp:revision>4</cp:revision>
  <dcterms:created xsi:type="dcterms:W3CDTF">2017-09-26T14:52:42Z</dcterms:created>
  <dcterms:modified xsi:type="dcterms:W3CDTF">2017-09-26T15:17:50Z</dcterms:modified>
</cp:coreProperties>
</file>